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8" r:id="rId4"/>
    <p:sldId id="262" r:id="rId5"/>
    <p:sldId id="267" r:id="rId6"/>
    <p:sldId id="269" r:id="rId7"/>
    <p:sldId id="260" r:id="rId8"/>
    <p:sldId id="270" r:id="rId9"/>
    <p:sldId id="259" r:id="rId10"/>
    <p:sldId id="271" r:id="rId11"/>
    <p:sldId id="272" r:id="rId12"/>
    <p:sldId id="273" r:id="rId13"/>
    <p:sldId id="263" r:id="rId14"/>
    <p:sldId id="264" r:id="rId15"/>
    <p:sldId id="266" r:id="rId16"/>
    <p:sldId id="274" r:id="rId17"/>
    <p:sldId id="265"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0309"/>
    <a:srgbClr val="FFFFFF"/>
    <a:srgbClr val="1303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153" autoAdjust="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EB9C7EA-F1CC-4606-8336-6A241DB11C0A}" type="datetimeFigureOut">
              <a:rPr lang="en-US" smtClean="0"/>
              <a:t>3/8/2018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1A87F87-181F-4B39-9A3B-AB1EE0D5CE52}" type="slidenum">
              <a:rPr lang="en-US" smtClean="0"/>
              <a:t>‹#›</a:t>
            </a:fld>
            <a:endParaRPr lang="en-US"/>
          </a:p>
        </p:txBody>
      </p:sp>
    </p:spTree>
    <p:extLst>
      <p:ext uri="{BB962C8B-B14F-4D97-AF65-F5344CB8AC3E}">
        <p14:creationId xmlns:p14="http://schemas.microsoft.com/office/powerpoint/2010/main" val="20310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pyright.gov/title17/92chap1.html#10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a:t>
            </a:fld>
            <a:endParaRPr lang="en-US"/>
          </a:p>
        </p:txBody>
      </p:sp>
    </p:spTree>
    <p:extLst>
      <p:ext uri="{BB962C8B-B14F-4D97-AF65-F5344CB8AC3E}">
        <p14:creationId xmlns:p14="http://schemas.microsoft.com/office/powerpoint/2010/main" val="110713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10</a:t>
            </a:fld>
            <a:endParaRPr lang="en-US"/>
          </a:p>
        </p:txBody>
      </p:sp>
    </p:spTree>
    <p:extLst>
      <p:ext uri="{BB962C8B-B14F-4D97-AF65-F5344CB8AC3E}">
        <p14:creationId xmlns:p14="http://schemas.microsoft.com/office/powerpoint/2010/main" val="414301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11</a:t>
            </a:fld>
            <a:endParaRPr lang="en-US"/>
          </a:p>
        </p:txBody>
      </p:sp>
    </p:spTree>
    <p:extLst>
      <p:ext uri="{BB962C8B-B14F-4D97-AF65-F5344CB8AC3E}">
        <p14:creationId xmlns:p14="http://schemas.microsoft.com/office/powerpoint/2010/main" val="230914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12</a:t>
            </a:fld>
            <a:endParaRPr lang="en-US"/>
          </a:p>
        </p:txBody>
      </p:sp>
    </p:spTree>
    <p:extLst>
      <p:ext uri="{BB962C8B-B14F-4D97-AF65-F5344CB8AC3E}">
        <p14:creationId xmlns:p14="http://schemas.microsoft.com/office/powerpoint/2010/main" val="267178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13</a:t>
            </a:fld>
            <a:endParaRPr lang="en-US"/>
          </a:p>
        </p:txBody>
      </p:sp>
    </p:spTree>
    <p:extLst>
      <p:ext uri="{BB962C8B-B14F-4D97-AF65-F5344CB8AC3E}">
        <p14:creationId xmlns:p14="http://schemas.microsoft.com/office/powerpoint/2010/main" val="78024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14</a:t>
            </a:fld>
            <a:endParaRPr lang="en-US"/>
          </a:p>
        </p:txBody>
      </p:sp>
    </p:spTree>
    <p:extLst>
      <p:ext uri="{BB962C8B-B14F-4D97-AF65-F5344CB8AC3E}">
        <p14:creationId xmlns:p14="http://schemas.microsoft.com/office/powerpoint/2010/main" val="21605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15</a:t>
            </a:fld>
            <a:endParaRPr lang="en-US"/>
          </a:p>
        </p:txBody>
      </p:sp>
    </p:spTree>
    <p:extLst>
      <p:ext uri="{BB962C8B-B14F-4D97-AF65-F5344CB8AC3E}">
        <p14:creationId xmlns:p14="http://schemas.microsoft.com/office/powerpoint/2010/main" val="404713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16</a:t>
            </a:fld>
            <a:endParaRPr lang="en-US"/>
          </a:p>
        </p:txBody>
      </p:sp>
    </p:spTree>
    <p:extLst>
      <p:ext uri="{BB962C8B-B14F-4D97-AF65-F5344CB8AC3E}">
        <p14:creationId xmlns:p14="http://schemas.microsoft.com/office/powerpoint/2010/main" val="134938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17</a:t>
            </a:fld>
            <a:endParaRPr lang="en-US"/>
          </a:p>
        </p:txBody>
      </p:sp>
    </p:spTree>
    <p:extLst>
      <p:ext uri="{BB962C8B-B14F-4D97-AF65-F5344CB8AC3E}">
        <p14:creationId xmlns:p14="http://schemas.microsoft.com/office/powerpoint/2010/main" val="168058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"Willful" infringement of these rules concerning public performances for commercial or financial gain is a federal crime carrying a maximum sentence of up to five years in jail and/or a $250,000 fine. Even inadvertent infringement is subject to substantial civil damages.</a:t>
            </a:r>
          </a:p>
          <a:p>
            <a:br>
              <a:rPr lang="en-US" dirty="0"/>
            </a:br>
            <a:endParaRPr lang="en-US" dirty="0"/>
          </a:p>
        </p:txBody>
      </p:sp>
      <p:sp>
        <p:nvSpPr>
          <p:cNvPr id="4" name="Slide Number Placeholder 3"/>
          <p:cNvSpPr>
            <a:spLocks noGrp="1"/>
          </p:cNvSpPr>
          <p:nvPr>
            <p:ph type="sldNum" sz="quarter" idx="10"/>
          </p:nvPr>
        </p:nvSpPr>
        <p:spPr/>
        <p:txBody>
          <a:bodyPr/>
          <a:lstStyle/>
          <a:p>
            <a:fld id="{C1A87F87-181F-4B39-9A3B-AB1EE0D5CE52}" type="slidenum">
              <a:rPr lang="en-US" smtClean="0"/>
              <a:t>2</a:t>
            </a:fld>
            <a:endParaRPr lang="en-US"/>
          </a:p>
        </p:txBody>
      </p:sp>
    </p:spTree>
    <p:extLst>
      <p:ext uri="{BB962C8B-B14F-4D97-AF65-F5344CB8AC3E}">
        <p14:creationId xmlns:p14="http://schemas.microsoft.com/office/powerpoint/2010/main" val="9844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3</a:t>
            </a:fld>
            <a:endParaRPr lang="en-US"/>
          </a:p>
        </p:txBody>
      </p:sp>
    </p:spTree>
    <p:extLst>
      <p:ext uri="{BB962C8B-B14F-4D97-AF65-F5344CB8AC3E}">
        <p14:creationId xmlns:p14="http://schemas.microsoft.com/office/powerpoint/2010/main" val="333791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4</a:t>
            </a:fld>
            <a:endParaRPr lang="en-US"/>
          </a:p>
        </p:txBody>
      </p:sp>
    </p:spTree>
    <p:extLst>
      <p:ext uri="{BB962C8B-B14F-4D97-AF65-F5344CB8AC3E}">
        <p14:creationId xmlns:p14="http://schemas.microsoft.com/office/powerpoint/2010/main" val="375256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5</a:t>
            </a:fld>
            <a:endParaRPr lang="en-US"/>
          </a:p>
        </p:txBody>
      </p:sp>
    </p:spTree>
    <p:extLst>
      <p:ext uri="{BB962C8B-B14F-4D97-AF65-F5344CB8AC3E}">
        <p14:creationId xmlns:p14="http://schemas.microsoft.com/office/powerpoint/2010/main" val="157747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6</a:t>
            </a:fld>
            <a:endParaRPr lang="en-US"/>
          </a:p>
        </p:txBody>
      </p:sp>
    </p:spTree>
    <p:extLst>
      <p:ext uri="{BB962C8B-B14F-4D97-AF65-F5344CB8AC3E}">
        <p14:creationId xmlns:p14="http://schemas.microsoft.com/office/powerpoint/2010/main" val="428871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use is a legal doctrine that promotes freedom of expression by permitting the unlicensed use of copyright-protected works in certain circumstances. </a:t>
            </a:r>
            <a:r>
              <a:rPr lang="en-US" dirty="0">
                <a:hlinkClick r:id="rId3"/>
              </a:rPr>
              <a:t>Section 107 of the Copyright Act</a:t>
            </a:r>
            <a:r>
              <a:rPr lang="en-US" dirty="0"/>
              <a:t> provides the statutory framework for determining whether something is a fair use and identifies certain types of uses—such as criticism, comment, news reporting, teaching, scholarship, and research—as examples of activities that may qualify as fair use.  Section 107 calls for consideration of the following four factors in evaluating a question of fair use:</a:t>
            </a:r>
          </a:p>
          <a:p>
            <a:endParaRPr lang="en-US" i="1" dirty="0"/>
          </a:p>
          <a:p>
            <a:r>
              <a:rPr lang="en-US" b="1" i="1" dirty="0"/>
              <a:t>Purpose and character of the use</a:t>
            </a:r>
            <a:r>
              <a:rPr lang="en-US" i="1" dirty="0"/>
              <a:t>, including whether the use is of a commercial nature or is for nonprofit educational purposes</a:t>
            </a:r>
            <a:r>
              <a:rPr lang="en-US" dirty="0"/>
              <a:t>:  Courts look at how the party claiming fair use is using the copyrighted work, and are more likely to find that nonprofit educational and noncommercial uses are fair.  This does not mean, however, that all nonprofit education and noncommercial uses are fair and all commercial uses are not fair; instead, courts will balance the purpose and character of the use against the other factors below.  Additionally, “transformative” uses are more likely to be considered fair.  Transformative uses are those that add something new, with a further purpose or different character, and do not substitute for the original use of the work.</a:t>
            </a:r>
          </a:p>
          <a:p>
            <a:endParaRPr lang="en-US" i="1" dirty="0"/>
          </a:p>
          <a:p>
            <a:r>
              <a:rPr lang="en-US" b="1" i="1" dirty="0"/>
              <a:t>Nature of the copyrighted work</a:t>
            </a:r>
            <a:r>
              <a:rPr lang="en-US" dirty="0"/>
              <a:t>:  This factor analyzes the degree to which the work that was used relates to copyright’s purpose of encouraging creative expression. Thus, using a more creative or imaginative work (such as a novel, movie, or song) is less likely to support a claim of a fair use than using a factual work (such as a technical article or news item). In addition, use of an unpublished work is less likely to be considered fair.</a:t>
            </a:r>
          </a:p>
          <a:p>
            <a:endParaRPr lang="en-US" i="1" dirty="0"/>
          </a:p>
          <a:p>
            <a:r>
              <a:rPr lang="en-US" b="1" i="1" dirty="0"/>
              <a:t>Amount and substantiality of the portion used in relation to the copyrighted work as a whole</a:t>
            </a:r>
            <a:r>
              <a:rPr lang="en-US" dirty="0"/>
              <a:t>:  Under this factor, courts look at both the quantity and quality of the copyrighted material that was used. If the use includes a large portion of the copyrighted work, fair use is less likely to be found; if the use employs only a small amount of copyrighted material, fair use is more likely. That said, some courts have found use of an entire work to be fair under certain circumstances. And in other contexts, using even a small amount of a copyrighted work was determined not to be fair because the selection was an important part—or the “heart”—of the work.</a:t>
            </a:r>
          </a:p>
          <a:p>
            <a:endParaRPr lang="en-US" i="1" dirty="0"/>
          </a:p>
          <a:p>
            <a:r>
              <a:rPr lang="en-US" b="1" i="1" dirty="0"/>
              <a:t>Effect of the use upon the potential market for or value of the copyrighted work</a:t>
            </a:r>
            <a:r>
              <a:rPr lang="en-US" dirty="0"/>
              <a:t>:  Here, courts review whether, and to what extent, the unlicensed use harms the existing or future market for the copyright owner’s original work. In assessing this factor, courts consider whether the use is hurting the current market for the original work (for example, by displacing sales of the original) and/or whether the use could cause substantial harm if it were to become widespread.</a:t>
            </a:r>
          </a:p>
          <a:p>
            <a:endParaRPr lang="en-US" dirty="0"/>
          </a:p>
          <a:p>
            <a:r>
              <a:rPr lang="en-US" dirty="0"/>
              <a:t>In addition to the above, other factors may also be considered by a court in weighing a fair use question, depending upon the circumstances. Courts evaluate fair use claims on a case-by-case basis, and the outcome of any given case depends on a fact-specific inquiry. This means that there is no formula to ensure that a predetermined percentage or amount of a work—or specific number of words, lines, pages, copies—may be used without permission.  </a:t>
            </a:r>
          </a:p>
          <a:p>
            <a:endParaRPr lang="en-US" dirty="0"/>
          </a:p>
          <a:p>
            <a:r>
              <a:rPr lang="en-US" dirty="0"/>
              <a:t>(https://www.copyright.gov/fair-use/more-info.html)</a:t>
            </a:r>
          </a:p>
        </p:txBody>
      </p:sp>
      <p:sp>
        <p:nvSpPr>
          <p:cNvPr id="4" name="Slide Number Placeholder 3"/>
          <p:cNvSpPr>
            <a:spLocks noGrp="1"/>
          </p:cNvSpPr>
          <p:nvPr>
            <p:ph type="sldNum" sz="quarter" idx="10"/>
          </p:nvPr>
        </p:nvSpPr>
        <p:spPr/>
        <p:txBody>
          <a:bodyPr/>
          <a:lstStyle/>
          <a:p>
            <a:fld id="{C1A87F87-181F-4B39-9A3B-AB1EE0D5CE52}" type="slidenum">
              <a:rPr lang="en-US" smtClean="0"/>
              <a:t>7</a:t>
            </a:fld>
            <a:endParaRPr lang="en-US"/>
          </a:p>
        </p:txBody>
      </p:sp>
    </p:spTree>
    <p:extLst>
      <p:ext uri="{BB962C8B-B14F-4D97-AF65-F5344CB8AC3E}">
        <p14:creationId xmlns:p14="http://schemas.microsoft.com/office/powerpoint/2010/main" val="2888182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8</a:t>
            </a:fld>
            <a:endParaRPr lang="en-US"/>
          </a:p>
        </p:txBody>
      </p:sp>
    </p:spTree>
    <p:extLst>
      <p:ext uri="{BB962C8B-B14F-4D97-AF65-F5344CB8AC3E}">
        <p14:creationId xmlns:p14="http://schemas.microsoft.com/office/powerpoint/2010/main" val="78196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87F87-181F-4B39-9A3B-AB1EE0D5CE52}" type="slidenum">
              <a:rPr lang="en-US" smtClean="0"/>
              <a:t>9</a:t>
            </a:fld>
            <a:endParaRPr lang="en-US"/>
          </a:p>
        </p:txBody>
      </p:sp>
    </p:spTree>
    <p:extLst>
      <p:ext uri="{BB962C8B-B14F-4D97-AF65-F5344CB8AC3E}">
        <p14:creationId xmlns:p14="http://schemas.microsoft.com/office/powerpoint/2010/main" val="269862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mage result for bible is the law">
            <a:extLst>
              <a:ext uri="{FF2B5EF4-FFF2-40B4-BE49-F238E27FC236}">
                <a16:creationId xmlns:a16="http://schemas.microsoft.com/office/drawing/2014/main" id="{2B3BC87E-CAD6-4E4C-8842-D47CDD54319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6" t="25430" r="868" b="-1029"/>
          <a:stretch/>
        </p:blipFill>
        <p:spPr bwMode="auto">
          <a:xfrm>
            <a:off x="0" y="0"/>
            <a:ext cx="12192000" cy="7074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473410-BC89-4EFE-8C10-48AA3D5A9916}"/>
              </a:ext>
            </a:extLst>
          </p:cNvPr>
          <p:cNvSpPr>
            <a:spLocks noGrp="1"/>
          </p:cNvSpPr>
          <p:nvPr>
            <p:ph type="ctrTitle"/>
          </p:nvPr>
        </p:nvSpPr>
        <p:spPr>
          <a:xfrm>
            <a:off x="4637313" y="1122363"/>
            <a:ext cx="7057381"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0FE499A-B19C-4F7C-9A1A-A9D77517D069}"/>
              </a:ext>
            </a:extLst>
          </p:cNvPr>
          <p:cNvSpPr>
            <a:spLocks noGrp="1"/>
          </p:cNvSpPr>
          <p:nvPr>
            <p:ph type="subTitle" idx="1"/>
          </p:nvPr>
        </p:nvSpPr>
        <p:spPr>
          <a:xfrm>
            <a:off x="4637313" y="3602038"/>
            <a:ext cx="7057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FE3E5-D109-4FA4-AEB6-C2459E2DBA5A}"/>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31C08E83-4399-4A30-9A49-96521BB45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CCF58-A9C3-468C-B564-F6227D9C8694}"/>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56213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504A-A350-4587-B690-48E25614F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AEC4B7-E02D-4744-8B03-1195FE6CF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25A7B5-7F92-4C9E-9029-CB37C64FF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EE82F-1F83-4ADD-A040-E777B6EF9E39}"/>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6" name="Footer Placeholder 5">
            <a:extLst>
              <a:ext uri="{FF2B5EF4-FFF2-40B4-BE49-F238E27FC236}">
                <a16:creationId xmlns:a16="http://schemas.microsoft.com/office/drawing/2014/main" id="{25D281B9-83F2-4E3B-AB10-A1C59497A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CA3D7-2557-4AC1-A518-8A4B18D3A236}"/>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209677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6A15-F586-45EC-AD1C-AF9B0E8BE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CB81B-10AA-4FA7-8576-722DD2E45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2892D-862F-4068-BEF6-F448F96A6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5B8642-1726-4639-919B-15E32889C0B4}"/>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6" name="Footer Placeholder 5">
            <a:extLst>
              <a:ext uri="{FF2B5EF4-FFF2-40B4-BE49-F238E27FC236}">
                <a16:creationId xmlns:a16="http://schemas.microsoft.com/office/drawing/2014/main" id="{9089BA28-148A-47E9-A188-AE222A3ED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1AB24-ABD8-4ECE-A36F-48DE526F1CD3}"/>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216110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AD546-A7D3-480B-B30D-E755524AF0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2CD44-41FC-4F07-95D9-93D19D16CB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07F0C-45DB-461F-9D82-0CDFB14850E5}"/>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81AB9D48-F289-42D6-AE28-5B6A58478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306FA-8223-4648-9148-EB2DFBADF013}"/>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2150110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78ECD-6AAA-41AB-A48D-6187810932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6B079A-FC7E-4172-855F-936CE92F3A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9DB5F-8EDE-45EB-968D-F52E8CA1C2DA}"/>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75F1AD10-9F8C-4073-B3EC-178D34650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56491-794A-4C82-A5C9-7E8DFA5781BD}"/>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340382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mage result for bible is the law">
            <a:extLst>
              <a:ext uri="{FF2B5EF4-FFF2-40B4-BE49-F238E27FC236}">
                <a16:creationId xmlns:a16="http://schemas.microsoft.com/office/drawing/2014/main" id="{75A577FB-16C8-4504-AC0C-58ACD83A05A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6" t="25430" r="868" b="-1029"/>
          <a:stretch/>
        </p:blipFill>
        <p:spPr bwMode="auto">
          <a:xfrm>
            <a:off x="0" y="0"/>
            <a:ext cx="12192000" cy="70745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E4E41AE-6617-466D-9FD1-1EFB9DBCEF05}"/>
              </a:ext>
            </a:extLst>
          </p:cNvPr>
          <p:cNvSpPr/>
          <p:nvPr userDrawn="1"/>
        </p:nvSpPr>
        <p:spPr>
          <a:xfrm>
            <a:off x="3581400" y="220436"/>
            <a:ext cx="8403771" cy="6433457"/>
          </a:xfrm>
          <a:prstGeom prst="roundRect">
            <a:avLst>
              <a:gd name="adj" fmla="val 245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72951-00BE-41B1-85CC-ED837116F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42A3E-E587-40BC-8F77-DFDC510775CC}"/>
              </a:ext>
            </a:extLst>
          </p:cNvPr>
          <p:cNvSpPr>
            <a:spLocks noGrp="1"/>
          </p:cNvSpPr>
          <p:nvPr>
            <p:ph idx="1"/>
          </p:nvPr>
        </p:nvSpPr>
        <p:spPr>
          <a:xfrm>
            <a:off x="3717769" y="1825625"/>
            <a:ext cx="8105274" cy="4705804"/>
          </a:xfrm>
        </p:spPr>
        <p:txBody>
          <a:bodyPr/>
          <a:lstStyle>
            <a:lvl1pPr marL="571500" indent="-571500">
              <a:spcBef>
                <a:spcPts val="0"/>
              </a:spcBef>
              <a:spcAft>
                <a:spcPts val="1800"/>
              </a:spcAft>
              <a:buClr>
                <a:srgbClr val="240309"/>
              </a:buClr>
              <a:buSzPct val="110000"/>
              <a:buFont typeface="Wingdings" panose="05000000000000000000" pitchFamily="2" charset="2"/>
              <a:buChar char=""/>
              <a:defRPr/>
            </a:lvl1pPr>
            <a:lvl2pPr marL="800100" indent="-228600">
              <a:spcBef>
                <a:spcPts val="0"/>
              </a:spcBef>
              <a:spcAft>
                <a:spcPts val="1800"/>
              </a:spcAft>
              <a:buFont typeface="Wingdings" panose="05000000000000000000" pitchFamily="2" charset="2"/>
              <a:buChar char="§"/>
              <a:defRPr/>
            </a:lvl2pPr>
            <a:lvl3pPr>
              <a:spcBef>
                <a:spcPts val="0"/>
              </a:spcBef>
              <a:spcAft>
                <a:spcPts val="1800"/>
              </a:spcAft>
              <a:defRPr/>
            </a:lvl3pPr>
            <a:lvl4pPr>
              <a:spcBef>
                <a:spcPts val="0"/>
              </a:spcBef>
              <a:spcAft>
                <a:spcPts val="1800"/>
              </a:spcAft>
              <a:defRPr/>
            </a:lvl4pPr>
            <a:lvl5pPr>
              <a:spcBef>
                <a:spcPts val="0"/>
              </a:spcBef>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7C5D8D-E97B-48C5-A516-C6B4D7958687}"/>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1021D9D5-D01F-4308-9478-E09FCFC57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5B2D9-F799-460F-957A-7FA18E5559BF}"/>
              </a:ext>
            </a:extLst>
          </p:cNvPr>
          <p:cNvSpPr>
            <a:spLocks noGrp="1"/>
          </p:cNvSpPr>
          <p:nvPr>
            <p:ph type="sldNum" sz="quarter" idx="12"/>
          </p:nvPr>
        </p:nvSpPr>
        <p:spPr/>
        <p:txBody>
          <a:bodyPr/>
          <a:lstStyle/>
          <a:p>
            <a:fld id="{BE53DA08-F944-436A-B0FF-0A7AF99A3C87}" type="slidenum">
              <a:rPr lang="en-US" smtClean="0"/>
              <a:t>‹#›</a:t>
            </a:fld>
            <a:endParaRPr lang="en-US"/>
          </a:p>
        </p:txBody>
      </p:sp>
      <p:cxnSp>
        <p:nvCxnSpPr>
          <p:cNvPr id="10" name="Straight Connector 9">
            <a:extLst>
              <a:ext uri="{FF2B5EF4-FFF2-40B4-BE49-F238E27FC236}">
                <a16:creationId xmlns:a16="http://schemas.microsoft.com/office/drawing/2014/main" id="{B46C63B5-B2F4-4FA1-84C1-CECF193ED9F0}"/>
              </a:ext>
            </a:extLst>
          </p:cNvPr>
          <p:cNvCxnSpPr/>
          <p:nvPr userDrawn="1"/>
        </p:nvCxnSpPr>
        <p:spPr>
          <a:xfrm>
            <a:off x="3649436" y="1600200"/>
            <a:ext cx="8262257" cy="0"/>
          </a:xfrm>
          <a:prstGeom prst="line">
            <a:avLst/>
          </a:prstGeom>
          <a:ln w="101600" cmpd="thickThin">
            <a:solidFill>
              <a:srgbClr val="2403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21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Quote">
    <p:spTree>
      <p:nvGrpSpPr>
        <p:cNvPr id="1" name=""/>
        <p:cNvGrpSpPr/>
        <p:nvPr/>
      </p:nvGrpSpPr>
      <p:grpSpPr>
        <a:xfrm>
          <a:off x="0" y="0"/>
          <a:ext cx="0" cy="0"/>
          <a:chOff x="0" y="0"/>
          <a:chExt cx="0" cy="0"/>
        </a:xfrm>
      </p:grpSpPr>
      <p:pic>
        <p:nvPicPr>
          <p:cNvPr id="7" name="Picture 6" descr="Image result for bible is the law">
            <a:extLst>
              <a:ext uri="{FF2B5EF4-FFF2-40B4-BE49-F238E27FC236}">
                <a16:creationId xmlns:a16="http://schemas.microsoft.com/office/drawing/2014/main" id="{75A577FB-16C8-4504-AC0C-58ACD83A05A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6" t="25430" r="868" b="-1029"/>
          <a:stretch/>
        </p:blipFill>
        <p:spPr bwMode="auto">
          <a:xfrm>
            <a:off x="0" y="0"/>
            <a:ext cx="12192000" cy="70745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B42A3E-E587-40BC-8F77-DFDC510775CC}"/>
              </a:ext>
            </a:extLst>
          </p:cNvPr>
          <p:cNvSpPr>
            <a:spLocks noGrp="1"/>
          </p:cNvSpPr>
          <p:nvPr>
            <p:ph idx="1"/>
          </p:nvPr>
        </p:nvSpPr>
        <p:spPr>
          <a:xfrm>
            <a:off x="5848350" y="838200"/>
            <a:ext cx="5974692" cy="5883275"/>
          </a:xfrm>
        </p:spPr>
        <p:txBody>
          <a:bodyPr>
            <a:normAutofit/>
          </a:bodyPr>
          <a:lstStyle>
            <a:lvl1pPr marL="0" indent="0">
              <a:buNone/>
              <a:defRPr sz="3200" i="1">
                <a:solidFill>
                  <a:srgbClr val="240309"/>
                </a:solidFill>
              </a:defRPr>
            </a:lvl1pPr>
            <a:lvl2pPr marL="457200" indent="0">
              <a:buNone/>
              <a:defRPr/>
            </a:lvl2pPr>
          </a:lstStyle>
          <a:p>
            <a:pPr lvl="0"/>
            <a:r>
              <a:rPr lang="en-US" dirty="0"/>
              <a:t>Edit Master text styles</a:t>
            </a:r>
          </a:p>
        </p:txBody>
      </p:sp>
      <p:sp>
        <p:nvSpPr>
          <p:cNvPr id="4" name="Date Placeholder 3">
            <a:extLst>
              <a:ext uri="{FF2B5EF4-FFF2-40B4-BE49-F238E27FC236}">
                <a16:creationId xmlns:a16="http://schemas.microsoft.com/office/drawing/2014/main" id="{F57C5D8D-E97B-48C5-A516-C6B4D7958687}"/>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1021D9D5-D01F-4308-9478-E09FCFC57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5B2D9-F799-460F-957A-7FA18E5559BF}"/>
              </a:ext>
            </a:extLst>
          </p:cNvPr>
          <p:cNvSpPr>
            <a:spLocks noGrp="1"/>
          </p:cNvSpPr>
          <p:nvPr>
            <p:ph type="sldNum" sz="quarter" idx="12"/>
          </p:nvPr>
        </p:nvSpPr>
        <p:spPr/>
        <p:txBody>
          <a:bodyPr/>
          <a:lstStyle/>
          <a:p>
            <a:fld id="{BE53DA08-F944-436A-B0FF-0A7AF99A3C87}" type="slidenum">
              <a:rPr lang="en-US" smtClean="0"/>
              <a:t>‹#›</a:t>
            </a:fld>
            <a:endParaRPr lang="en-US"/>
          </a:p>
        </p:txBody>
      </p:sp>
      <p:sp>
        <p:nvSpPr>
          <p:cNvPr id="8" name="TextBox 7">
            <a:extLst>
              <a:ext uri="{FF2B5EF4-FFF2-40B4-BE49-F238E27FC236}">
                <a16:creationId xmlns:a16="http://schemas.microsoft.com/office/drawing/2014/main" id="{0B91916F-2EF5-4A2E-9FCA-22A72EFC1B57}"/>
              </a:ext>
            </a:extLst>
          </p:cNvPr>
          <p:cNvSpPr txBox="1"/>
          <p:nvPr userDrawn="1"/>
        </p:nvSpPr>
        <p:spPr>
          <a:xfrm>
            <a:off x="4669972" y="-97971"/>
            <a:ext cx="876300" cy="3154710"/>
          </a:xfrm>
          <a:prstGeom prst="rect">
            <a:avLst/>
          </a:prstGeom>
          <a:noFill/>
        </p:spPr>
        <p:txBody>
          <a:bodyPr wrap="square" rtlCol="0">
            <a:spAutoFit/>
          </a:bodyPr>
          <a:lstStyle/>
          <a:p>
            <a:r>
              <a:rPr lang="en-US" sz="19900" dirty="0">
                <a:solidFill>
                  <a:srgbClr val="240309"/>
                </a:solidFill>
                <a:effectLst>
                  <a:outerShdw blurRad="50800" dist="38100" dir="2700000" algn="tl" rotWithShape="0">
                    <a:prstClr val="black">
                      <a:alpha val="40000"/>
                    </a:prstClr>
                  </a:outerShdw>
                </a:effectLst>
                <a:latin typeface="Arial Rounded MT Bold" panose="020F0704030504030204" pitchFamily="34" charset="0"/>
                <a:cs typeface="Aharoni" panose="02010803020104030203" pitchFamily="2" charset="-79"/>
              </a:rPr>
              <a:t>“</a:t>
            </a:r>
            <a:endParaRPr lang="en-US" dirty="0">
              <a:solidFill>
                <a:srgbClr val="240309"/>
              </a:solidFill>
              <a:effectLst>
                <a:outerShdw blurRad="50800" dist="38100" dir="2700000" algn="tl" rotWithShape="0">
                  <a:prstClr val="black">
                    <a:alpha val="40000"/>
                  </a:prstClr>
                </a:outerShdw>
              </a:effectLst>
              <a:latin typeface="Arial Rounded MT Bold" panose="020F0704030504030204" pitchFamily="34" charset="0"/>
              <a:cs typeface="Aharoni" panose="02010803020104030203" pitchFamily="2" charset="-79"/>
            </a:endParaRPr>
          </a:p>
        </p:txBody>
      </p:sp>
    </p:spTree>
    <p:extLst>
      <p:ext uri="{BB962C8B-B14F-4D97-AF65-F5344CB8AC3E}">
        <p14:creationId xmlns:p14="http://schemas.microsoft.com/office/powerpoint/2010/main" val="329038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8" name="Picture 4" descr="Image result for war on drugs definition">
            <a:extLst>
              <a:ext uri="{FF2B5EF4-FFF2-40B4-BE49-F238E27FC236}">
                <a16:creationId xmlns:a16="http://schemas.microsoft.com/office/drawing/2014/main" id="{BE4E9739-648D-44D2-85A5-AEDB7F08D4E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036" r="12533"/>
          <a:stretch/>
        </p:blipFill>
        <p:spPr bwMode="auto">
          <a:xfrm>
            <a:off x="0" y="-3174"/>
            <a:ext cx="12192000" cy="6861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148786-B2D9-4376-8C55-3A5C03364A0D}"/>
              </a:ext>
            </a:extLst>
          </p:cNvPr>
          <p:cNvSpPr>
            <a:spLocks noGrp="1"/>
          </p:cNvSpPr>
          <p:nvPr>
            <p:ph type="title"/>
          </p:nvPr>
        </p:nvSpPr>
        <p:spPr>
          <a:xfrm>
            <a:off x="353387" y="1635307"/>
            <a:ext cx="6695999"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48E7251-40A0-4129-A0F3-D016B26AF6D0}"/>
              </a:ext>
            </a:extLst>
          </p:cNvPr>
          <p:cNvSpPr>
            <a:spLocks noGrp="1"/>
          </p:cNvSpPr>
          <p:nvPr>
            <p:ph type="body" idx="1"/>
          </p:nvPr>
        </p:nvSpPr>
        <p:spPr>
          <a:xfrm>
            <a:off x="353387" y="4642628"/>
            <a:ext cx="6695999" cy="1500187"/>
          </a:xfrm>
        </p:spPr>
        <p:txBody>
          <a:bodyPr/>
          <a:lstStyle>
            <a:lvl1pPr marL="0" indent="0">
              <a:buNone/>
              <a:defRPr sz="2400">
                <a:solidFill>
                  <a:srgbClr val="24030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C413B3C-C530-42A1-B353-9957B063B41D}"/>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3DF49D06-BDF0-4B95-A7D1-57896E5DA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06F75-05E1-43D1-9D68-87B75A54EB58}"/>
              </a:ext>
            </a:extLst>
          </p:cNvPr>
          <p:cNvSpPr>
            <a:spLocks noGrp="1"/>
          </p:cNvSpPr>
          <p:nvPr>
            <p:ph type="sldNum" sz="quarter" idx="12"/>
          </p:nvPr>
        </p:nvSpPr>
        <p:spPr/>
        <p:txBody>
          <a:bodyPr/>
          <a:lstStyle/>
          <a:p>
            <a:fld id="{BE53DA08-F944-436A-B0FF-0A7AF99A3C87}" type="slidenum">
              <a:rPr lang="en-US" smtClean="0"/>
              <a:t>‹#›</a:t>
            </a:fld>
            <a:endParaRPr lang="en-US"/>
          </a:p>
        </p:txBody>
      </p:sp>
      <p:cxnSp>
        <p:nvCxnSpPr>
          <p:cNvPr id="7" name="Straight Connector 6">
            <a:extLst>
              <a:ext uri="{FF2B5EF4-FFF2-40B4-BE49-F238E27FC236}">
                <a16:creationId xmlns:a16="http://schemas.microsoft.com/office/drawing/2014/main" id="{A3F37FD0-9D3A-449F-A9DF-B2934C23C717}"/>
              </a:ext>
            </a:extLst>
          </p:cNvPr>
          <p:cNvCxnSpPr>
            <a:cxnSpLocks/>
          </p:cNvCxnSpPr>
          <p:nvPr userDrawn="1"/>
        </p:nvCxnSpPr>
        <p:spPr>
          <a:xfrm>
            <a:off x="0" y="4562475"/>
            <a:ext cx="7123814" cy="0"/>
          </a:xfrm>
          <a:prstGeom prst="line">
            <a:avLst/>
          </a:prstGeom>
          <a:ln w="101600" cmpd="thickThin">
            <a:solidFill>
              <a:srgbClr val="2403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4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tfall Points">
    <p:spTree>
      <p:nvGrpSpPr>
        <p:cNvPr id="1" name=""/>
        <p:cNvGrpSpPr/>
        <p:nvPr/>
      </p:nvGrpSpPr>
      <p:grpSpPr>
        <a:xfrm>
          <a:off x="0" y="0"/>
          <a:ext cx="0" cy="0"/>
          <a:chOff x="0" y="0"/>
          <a:chExt cx="0" cy="0"/>
        </a:xfrm>
      </p:grpSpPr>
      <p:pic>
        <p:nvPicPr>
          <p:cNvPr id="7170" name="Picture 2" descr="Image result for round cave">
            <a:extLst>
              <a:ext uri="{FF2B5EF4-FFF2-40B4-BE49-F238E27FC236}">
                <a16:creationId xmlns:a16="http://schemas.microsoft.com/office/drawing/2014/main" id="{6A2B5AD9-7D6A-44D0-A80E-DDEFAFAA79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E4E41AE-6617-466D-9FD1-1EFB9DBCEF05}"/>
              </a:ext>
            </a:extLst>
          </p:cNvPr>
          <p:cNvSpPr/>
          <p:nvPr userDrawn="1"/>
        </p:nvSpPr>
        <p:spPr>
          <a:xfrm>
            <a:off x="0" y="5241851"/>
            <a:ext cx="12192000" cy="1412042"/>
          </a:xfrm>
          <a:prstGeom prst="roundRect">
            <a:avLst>
              <a:gd name="adj" fmla="val 0"/>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72951-00BE-41B1-85CC-ED837116F1EE}"/>
              </a:ext>
            </a:extLst>
          </p:cNvPr>
          <p:cNvSpPr>
            <a:spLocks noGrp="1"/>
          </p:cNvSpPr>
          <p:nvPr>
            <p:ph type="title"/>
          </p:nvPr>
        </p:nvSpPr>
        <p:spPr>
          <a:xfrm>
            <a:off x="48126" y="5348177"/>
            <a:ext cx="12062358" cy="1015129"/>
          </a:xfrm>
        </p:spPr>
        <p:txBody>
          <a:bodyPr/>
          <a:lstStyle>
            <a:lvl1pPr algn="ctr">
              <a:defRPr/>
            </a:lvl1pPr>
          </a:lstStyle>
          <a:p>
            <a:r>
              <a:rPr lang="en-US" dirty="0"/>
              <a:t>Click to edit Master title style</a:t>
            </a:r>
          </a:p>
        </p:txBody>
      </p:sp>
      <p:sp>
        <p:nvSpPr>
          <p:cNvPr id="4" name="Date Placeholder 3">
            <a:extLst>
              <a:ext uri="{FF2B5EF4-FFF2-40B4-BE49-F238E27FC236}">
                <a16:creationId xmlns:a16="http://schemas.microsoft.com/office/drawing/2014/main" id="{F57C5D8D-E97B-48C5-A516-C6B4D7958687}"/>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1021D9D5-D01F-4308-9478-E09FCFC57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5B2D9-F799-460F-957A-7FA18E5559BF}"/>
              </a:ext>
            </a:extLst>
          </p:cNvPr>
          <p:cNvSpPr>
            <a:spLocks noGrp="1"/>
          </p:cNvSpPr>
          <p:nvPr>
            <p:ph type="sldNum" sz="quarter" idx="12"/>
          </p:nvPr>
        </p:nvSpPr>
        <p:spPr/>
        <p:txBody>
          <a:bodyPr/>
          <a:lstStyle/>
          <a:p>
            <a:fld id="{BE53DA08-F944-436A-B0FF-0A7AF99A3C87}" type="slidenum">
              <a:rPr lang="en-US" smtClean="0"/>
              <a:t>‹#›</a:t>
            </a:fld>
            <a:endParaRPr lang="en-US"/>
          </a:p>
        </p:txBody>
      </p:sp>
      <p:cxnSp>
        <p:nvCxnSpPr>
          <p:cNvPr id="10" name="Straight Connector 9">
            <a:extLst>
              <a:ext uri="{FF2B5EF4-FFF2-40B4-BE49-F238E27FC236}">
                <a16:creationId xmlns:a16="http://schemas.microsoft.com/office/drawing/2014/main" id="{B46C63B5-B2F4-4FA1-84C1-CECF193ED9F0}"/>
              </a:ext>
            </a:extLst>
          </p:cNvPr>
          <p:cNvCxnSpPr>
            <a:cxnSpLocks/>
          </p:cNvCxnSpPr>
          <p:nvPr userDrawn="1"/>
        </p:nvCxnSpPr>
        <p:spPr>
          <a:xfrm>
            <a:off x="0" y="6491173"/>
            <a:ext cx="12192000" cy="0"/>
          </a:xfrm>
          <a:prstGeom prst="line">
            <a:avLst/>
          </a:prstGeom>
          <a:ln w="101600" cmpd="thickThin">
            <a:solidFill>
              <a:srgbClr val="24030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60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433-420D-4C01-AC63-033F1AA6A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5778-C861-49C6-8670-B988546F3C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68801C-F02E-4192-B8AF-520A0A98C9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3C575-53C9-474A-931A-B397DBF817D1}"/>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6" name="Footer Placeholder 5">
            <a:extLst>
              <a:ext uri="{FF2B5EF4-FFF2-40B4-BE49-F238E27FC236}">
                <a16:creationId xmlns:a16="http://schemas.microsoft.com/office/drawing/2014/main" id="{468895F8-060A-48CD-A6CB-0DFA8AB1A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B226A-05F4-450E-AB17-CEFF17D1EFEC}"/>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181851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56D0-62C7-4067-B8B0-6DDDB47555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DAE3E0-067E-4757-A513-C3483FD21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9CA2E6-2536-4D0A-BCB5-51AD4D58F0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C97D3-8313-4CA3-8BCE-F70C4579F1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6B7B2D-D52F-477F-A5E4-B52779C45B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CF3695-16E8-4B21-A465-686D74DF46F3}"/>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8" name="Footer Placeholder 7">
            <a:extLst>
              <a:ext uri="{FF2B5EF4-FFF2-40B4-BE49-F238E27FC236}">
                <a16:creationId xmlns:a16="http://schemas.microsoft.com/office/drawing/2014/main" id="{72064620-5430-46F3-B868-0374720B2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E7C9DF-88EF-4294-9098-91852474E568}"/>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201399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313D-68C0-48D3-80E4-A6FE330BE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0CF26-6CD1-4D31-ACDA-82B442B3A67B}"/>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4" name="Footer Placeholder 3">
            <a:extLst>
              <a:ext uri="{FF2B5EF4-FFF2-40B4-BE49-F238E27FC236}">
                <a16:creationId xmlns:a16="http://schemas.microsoft.com/office/drawing/2014/main" id="{327C4B6A-429E-4DF5-9E3B-B00441FA80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B9FA2A-ADAE-4628-A036-DFC6FDAEA553}"/>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412767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59AEA-02D5-4835-B692-084DABFA7EF2}"/>
              </a:ext>
            </a:extLst>
          </p:cNvPr>
          <p:cNvSpPr>
            <a:spLocks noGrp="1"/>
          </p:cNvSpPr>
          <p:nvPr>
            <p:ph type="dt" sz="half" idx="10"/>
          </p:nvPr>
        </p:nvSpPr>
        <p:spPr/>
        <p:txBody>
          <a:bodyPr/>
          <a:lstStyle/>
          <a:p>
            <a:fld id="{21078543-70B6-4A89-9303-E76F0AB2011A}" type="datetimeFigureOut">
              <a:rPr lang="en-US" smtClean="0"/>
              <a:t>3/8/2018</a:t>
            </a:fld>
            <a:endParaRPr lang="en-US"/>
          </a:p>
        </p:txBody>
      </p:sp>
      <p:sp>
        <p:nvSpPr>
          <p:cNvPr id="3" name="Footer Placeholder 2">
            <a:extLst>
              <a:ext uri="{FF2B5EF4-FFF2-40B4-BE49-F238E27FC236}">
                <a16:creationId xmlns:a16="http://schemas.microsoft.com/office/drawing/2014/main" id="{3A903965-2E05-4B36-8FFA-10F233741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D8BBB-5693-4D13-B88B-603290952AB5}"/>
              </a:ext>
            </a:extLst>
          </p:cNvPr>
          <p:cNvSpPr>
            <a:spLocks noGrp="1"/>
          </p:cNvSpPr>
          <p:nvPr>
            <p:ph type="sldNum" sz="quarter" idx="12"/>
          </p:nvPr>
        </p:nvSpPr>
        <p:spPr/>
        <p:txBody>
          <a:bodyPr/>
          <a:lstStyle/>
          <a:p>
            <a:fld id="{BE53DA08-F944-436A-B0FF-0A7AF99A3C87}" type="slidenum">
              <a:rPr lang="en-US" smtClean="0"/>
              <a:t>‹#›</a:t>
            </a:fld>
            <a:endParaRPr lang="en-US"/>
          </a:p>
        </p:txBody>
      </p:sp>
    </p:spTree>
    <p:extLst>
      <p:ext uri="{BB962C8B-B14F-4D97-AF65-F5344CB8AC3E}">
        <p14:creationId xmlns:p14="http://schemas.microsoft.com/office/powerpoint/2010/main" val="6966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descr="Image result for bible is the law">
            <a:extLst>
              <a:ext uri="{FF2B5EF4-FFF2-40B4-BE49-F238E27FC236}">
                <a16:creationId xmlns:a16="http://schemas.microsoft.com/office/drawing/2014/main" id="{79782FF1-DCEF-434A-9886-2E706701FA14}"/>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46564" t="25430" r="869" b="3073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E93A056B-4380-452C-846C-C56A12F7BA30}"/>
              </a:ext>
            </a:extLst>
          </p:cNvPr>
          <p:cNvSpPr>
            <a:spLocks noGrp="1"/>
          </p:cNvSpPr>
          <p:nvPr>
            <p:ph type="title"/>
          </p:nvPr>
        </p:nvSpPr>
        <p:spPr>
          <a:xfrm>
            <a:off x="3717769" y="365125"/>
            <a:ext cx="810527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69020A-0E0E-452D-BE98-C3C6D0D292F5}"/>
              </a:ext>
            </a:extLst>
          </p:cNvPr>
          <p:cNvSpPr>
            <a:spLocks noGrp="1"/>
          </p:cNvSpPr>
          <p:nvPr>
            <p:ph type="body" idx="1"/>
          </p:nvPr>
        </p:nvSpPr>
        <p:spPr>
          <a:xfrm>
            <a:off x="3717769" y="1825625"/>
            <a:ext cx="810527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6B800-D28E-4B5B-B3A4-42D763A20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78543-70B6-4A89-9303-E76F0AB2011A}" type="datetimeFigureOut">
              <a:rPr lang="en-US" smtClean="0"/>
              <a:t>3/8/2018</a:t>
            </a:fld>
            <a:endParaRPr lang="en-US"/>
          </a:p>
        </p:txBody>
      </p:sp>
      <p:sp>
        <p:nvSpPr>
          <p:cNvPr id="5" name="Footer Placeholder 4">
            <a:extLst>
              <a:ext uri="{FF2B5EF4-FFF2-40B4-BE49-F238E27FC236}">
                <a16:creationId xmlns:a16="http://schemas.microsoft.com/office/drawing/2014/main" id="{59A1F2D3-02B3-4C65-8D98-634EB52BE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E81AD8-2BB7-4FB6-95ED-39BA91965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3DA08-F944-436A-B0FF-0A7AF99A3C87}" type="slidenum">
              <a:rPr lang="en-US" smtClean="0"/>
              <a:t>‹#›</a:t>
            </a:fld>
            <a:endParaRPr lang="en-US"/>
          </a:p>
        </p:txBody>
      </p:sp>
    </p:spTree>
    <p:extLst>
      <p:ext uri="{BB962C8B-B14F-4D97-AF65-F5344CB8AC3E}">
        <p14:creationId xmlns:p14="http://schemas.microsoft.com/office/powerpoint/2010/main" val="1004366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ccli.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hristiancopyrightsolutions.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cvli.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criterionpicusa.com/" TargetMode="External"/><Relationship Id="rId4" Type="http://schemas.openxmlformats.org/officeDocument/2006/relationships/hyperlink" Target="http://www.swank.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ock.adobe.com/" TargetMode="External"/><Relationship Id="rId3" Type="http://schemas.openxmlformats.org/officeDocument/2006/relationships/hyperlink" Target="http://www.stockfreeimages.com/" TargetMode="External"/><Relationship Id="rId7" Type="http://schemas.openxmlformats.org/officeDocument/2006/relationships/hyperlink" Target="http://www.shutterstock.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stockphoto.com/" TargetMode="External"/><Relationship Id="rId5" Type="http://schemas.openxmlformats.org/officeDocument/2006/relationships/hyperlink" Target="http://www.pixabay.com/" TargetMode="External"/><Relationship Id="rId4" Type="http://schemas.openxmlformats.org/officeDocument/2006/relationships/hyperlink" Target="http://www.pexel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286B5D-9066-47E6-B946-0C4B1C089F3E}"/>
              </a:ext>
            </a:extLst>
          </p:cNvPr>
          <p:cNvSpPr/>
          <p:nvPr/>
        </p:nvSpPr>
        <p:spPr>
          <a:xfrm>
            <a:off x="5860733" y="2194207"/>
            <a:ext cx="4774064" cy="1446550"/>
          </a:xfrm>
          <a:prstGeom prst="rect">
            <a:avLst/>
          </a:prstGeom>
        </p:spPr>
        <p:txBody>
          <a:bodyPr wrap="none">
            <a:spAutoFit/>
          </a:bodyPr>
          <a:lstStyle/>
          <a:p>
            <a:r>
              <a:rPr lang="en-US" sz="8800" dirty="0">
                <a:solidFill>
                  <a:srgbClr val="0070C0"/>
                </a:solidFill>
                <a:latin typeface="Brush Script MT" panose="03060802040406070304" pitchFamily="66" charset="0"/>
              </a:rPr>
              <a:t>for Churches</a:t>
            </a:r>
            <a:endParaRPr lang="en-US" sz="8800" dirty="0"/>
          </a:p>
        </p:txBody>
      </p:sp>
      <p:sp>
        <p:nvSpPr>
          <p:cNvPr id="2" name="Title 1">
            <a:extLst>
              <a:ext uri="{FF2B5EF4-FFF2-40B4-BE49-F238E27FC236}">
                <a16:creationId xmlns:a16="http://schemas.microsoft.com/office/drawing/2014/main" id="{6C96DEB5-3761-4861-8788-8A990E173BC6}"/>
              </a:ext>
            </a:extLst>
          </p:cNvPr>
          <p:cNvSpPr>
            <a:spLocks noGrp="1"/>
          </p:cNvSpPr>
          <p:nvPr>
            <p:ph type="ctrTitle"/>
          </p:nvPr>
        </p:nvSpPr>
        <p:spPr>
          <a:xfrm>
            <a:off x="4637313" y="417687"/>
            <a:ext cx="7057381" cy="2387600"/>
          </a:xfrm>
        </p:spPr>
        <p:txBody>
          <a:bodyPr/>
          <a:lstStyle/>
          <a:p>
            <a:r>
              <a:rPr lang="en-US" dirty="0"/>
              <a:t>Pitfalls of </a:t>
            </a:r>
            <a:br>
              <a:rPr lang="en-US" dirty="0"/>
            </a:br>
            <a:r>
              <a:rPr lang="en-US" dirty="0"/>
              <a:t>Copyright Laws </a:t>
            </a:r>
          </a:p>
        </p:txBody>
      </p:sp>
      <p:sp>
        <p:nvSpPr>
          <p:cNvPr id="3" name="Subtitle 2">
            <a:extLst>
              <a:ext uri="{FF2B5EF4-FFF2-40B4-BE49-F238E27FC236}">
                <a16:creationId xmlns:a16="http://schemas.microsoft.com/office/drawing/2014/main" id="{60A38419-123E-41F9-9D09-BDB78F50DAE8}"/>
              </a:ext>
            </a:extLst>
          </p:cNvPr>
          <p:cNvSpPr>
            <a:spLocks noGrp="1"/>
          </p:cNvSpPr>
          <p:nvPr>
            <p:ph type="subTitle" idx="1"/>
          </p:nvPr>
        </p:nvSpPr>
        <p:spPr>
          <a:xfrm>
            <a:off x="4637313" y="3514986"/>
            <a:ext cx="7057381" cy="1038138"/>
          </a:xfrm>
        </p:spPr>
        <p:txBody>
          <a:bodyPr/>
          <a:lstStyle/>
          <a:p>
            <a:r>
              <a:rPr lang="en-US" dirty="0"/>
              <a:t>John L. Kachelman III</a:t>
            </a:r>
          </a:p>
        </p:txBody>
      </p:sp>
      <p:pic>
        <p:nvPicPr>
          <p:cNvPr id="2050" name="Picture 2" descr="http://www.christianlegalforum.org/wp-content/uploads/2015/07/logo.png">
            <a:extLst>
              <a:ext uri="{FF2B5EF4-FFF2-40B4-BE49-F238E27FC236}">
                <a16:creationId xmlns:a16="http://schemas.microsoft.com/office/drawing/2014/main" id="{A5484518-BB62-4B59-A41A-D4383EB4F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721" y="5114925"/>
            <a:ext cx="4679405" cy="1181100"/>
          </a:xfrm>
          <a:prstGeom prst="rect">
            <a:avLst/>
          </a:prstGeom>
          <a:noFill/>
          <a:effectLst>
            <a:outerShdw blurRad="12700" dist="12700" dir="2700000" algn="tl" rotWithShape="0">
              <a:prstClr val="black"/>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E06DE7-5FD9-43CB-B4D9-5B47FAB73616}"/>
              </a:ext>
            </a:extLst>
          </p:cNvPr>
          <p:cNvSpPr txBox="1"/>
          <p:nvPr/>
        </p:nvSpPr>
        <p:spPr>
          <a:xfrm>
            <a:off x="7219950" y="5886450"/>
            <a:ext cx="4684294" cy="861774"/>
          </a:xfrm>
          <a:prstGeom prst="rect">
            <a:avLst/>
          </a:prstGeom>
          <a:noFill/>
        </p:spPr>
        <p:txBody>
          <a:bodyPr wrap="square" rtlCol="0">
            <a:spAutoFit/>
          </a:bodyPr>
          <a:lstStyle/>
          <a:p>
            <a:pPr algn="r"/>
            <a:r>
              <a:rPr lang="en-US" sz="1600" dirty="0">
                <a:latin typeface="Century Gothic" panose="020B0502020202020204" pitchFamily="34" charset="0"/>
              </a:rPr>
              <a:t>www.</a:t>
            </a:r>
            <a:r>
              <a:rPr lang="en-US" sz="1600">
                <a:latin typeface="Century Gothic" panose="020B0502020202020204" pitchFamily="34" charset="0"/>
              </a:rPr>
              <a:t>christianlegalforum.org</a:t>
            </a:r>
            <a:endParaRPr lang="en-US" sz="1600" dirty="0">
              <a:latin typeface="Century Gothic" panose="020B0502020202020204" pitchFamily="34" charset="0"/>
            </a:endParaRPr>
          </a:p>
          <a:p>
            <a:pPr algn="r"/>
            <a:r>
              <a:rPr lang="en-US" sz="1600" b="1" dirty="0">
                <a:latin typeface="Century Gothic" panose="020B0502020202020204" pitchFamily="34" charset="0"/>
              </a:rPr>
              <a:t>EMAIL</a:t>
            </a:r>
            <a:r>
              <a:rPr lang="en-US" sz="1600" dirty="0">
                <a:latin typeface="Century Gothic" panose="020B0502020202020204" pitchFamily="34" charset="0"/>
              </a:rPr>
              <a:t> | jlkiii@hotmail.com</a:t>
            </a:r>
          </a:p>
          <a:p>
            <a:pPr algn="r"/>
            <a:r>
              <a:rPr lang="en-US" sz="1600" b="1" dirty="0">
                <a:latin typeface="Century Gothic" panose="020B0502020202020204" pitchFamily="34" charset="0"/>
              </a:rPr>
              <a:t>PHONE</a:t>
            </a:r>
            <a:r>
              <a:rPr lang="en-US" sz="1600" dirty="0">
                <a:latin typeface="Century Gothic" panose="020B0502020202020204" pitchFamily="34" charset="0"/>
              </a:rPr>
              <a:t> | (334) 868-1900</a:t>
            </a:r>
          </a:p>
        </p:txBody>
      </p:sp>
    </p:spTree>
    <p:extLst>
      <p:ext uri="{BB962C8B-B14F-4D97-AF65-F5344CB8AC3E}">
        <p14:creationId xmlns:p14="http://schemas.microsoft.com/office/powerpoint/2010/main" val="271016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300F-907D-457E-A12E-CD87F696E32A}"/>
              </a:ext>
            </a:extLst>
          </p:cNvPr>
          <p:cNvSpPr>
            <a:spLocks noGrp="1"/>
          </p:cNvSpPr>
          <p:nvPr>
            <p:ph type="title"/>
          </p:nvPr>
        </p:nvSpPr>
        <p:spPr/>
        <p:txBody>
          <a:bodyPr/>
          <a:lstStyle/>
          <a:p>
            <a:r>
              <a:rPr lang="en-US" dirty="0"/>
              <a:t>Using Copyrighted Images Without Permission</a:t>
            </a:r>
          </a:p>
        </p:txBody>
      </p:sp>
      <p:sp>
        <p:nvSpPr>
          <p:cNvPr id="4" name="TextBox 3">
            <a:extLst>
              <a:ext uri="{FF2B5EF4-FFF2-40B4-BE49-F238E27FC236}">
                <a16:creationId xmlns:a16="http://schemas.microsoft.com/office/drawing/2014/main" id="{9D08406F-D0A2-4B22-BABE-1928265B7A69}"/>
              </a:ext>
            </a:extLst>
          </p:cNvPr>
          <p:cNvSpPr txBox="1"/>
          <p:nvPr/>
        </p:nvSpPr>
        <p:spPr>
          <a:xfrm>
            <a:off x="48126" y="-194909"/>
            <a:ext cx="1300619" cy="2646878"/>
          </a:xfrm>
          <a:prstGeom prst="rect">
            <a:avLst/>
          </a:prstGeom>
          <a:noFill/>
        </p:spPr>
        <p:txBody>
          <a:bodyPr wrap="square" rtlCol="0">
            <a:spAutoFit/>
          </a:bodyPr>
          <a:lstStyle/>
          <a:p>
            <a:r>
              <a:rPr lang="en-US" sz="16600" dirty="0">
                <a:solidFill>
                  <a:srgbClr val="00B050"/>
                </a:solidFill>
                <a:sym typeface="Wingdings" panose="05000000000000000000" pitchFamily="2" charset="2"/>
              </a:rPr>
              <a:t></a:t>
            </a:r>
            <a:endParaRPr lang="en-US" dirty="0">
              <a:solidFill>
                <a:srgbClr val="00B050"/>
              </a:solidFill>
            </a:endParaRPr>
          </a:p>
        </p:txBody>
      </p:sp>
    </p:spTree>
    <p:extLst>
      <p:ext uri="{BB962C8B-B14F-4D97-AF65-F5344CB8AC3E}">
        <p14:creationId xmlns:p14="http://schemas.microsoft.com/office/powerpoint/2010/main" val="215068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300F-907D-457E-A12E-CD87F696E32A}"/>
              </a:ext>
            </a:extLst>
          </p:cNvPr>
          <p:cNvSpPr>
            <a:spLocks noGrp="1"/>
          </p:cNvSpPr>
          <p:nvPr>
            <p:ph type="title"/>
          </p:nvPr>
        </p:nvSpPr>
        <p:spPr/>
        <p:txBody>
          <a:bodyPr/>
          <a:lstStyle/>
          <a:p>
            <a:r>
              <a:rPr lang="en-US" dirty="0"/>
              <a:t>Showing Copyrighted Videos Without License</a:t>
            </a:r>
          </a:p>
        </p:txBody>
      </p:sp>
      <p:sp>
        <p:nvSpPr>
          <p:cNvPr id="4" name="TextBox 3">
            <a:extLst>
              <a:ext uri="{FF2B5EF4-FFF2-40B4-BE49-F238E27FC236}">
                <a16:creationId xmlns:a16="http://schemas.microsoft.com/office/drawing/2014/main" id="{9D08406F-D0A2-4B22-BABE-1928265B7A69}"/>
              </a:ext>
            </a:extLst>
          </p:cNvPr>
          <p:cNvSpPr txBox="1"/>
          <p:nvPr/>
        </p:nvSpPr>
        <p:spPr>
          <a:xfrm>
            <a:off x="48126" y="-194909"/>
            <a:ext cx="1300619" cy="2646878"/>
          </a:xfrm>
          <a:prstGeom prst="rect">
            <a:avLst/>
          </a:prstGeom>
          <a:noFill/>
        </p:spPr>
        <p:txBody>
          <a:bodyPr wrap="square" rtlCol="0">
            <a:spAutoFit/>
          </a:bodyPr>
          <a:lstStyle/>
          <a:p>
            <a:r>
              <a:rPr lang="en-US" sz="16600" dirty="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262084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300F-907D-457E-A12E-CD87F696E32A}"/>
              </a:ext>
            </a:extLst>
          </p:cNvPr>
          <p:cNvSpPr>
            <a:spLocks noGrp="1"/>
          </p:cNvSpPr>
          <p:nvPr>
            <p:ph type="title"/>
          </p:nvPr>
        </p:nvSpPr>
        <p:spPr/>
        <p:txBody>
          <a:bodyPr/>
          <a:lstStyle/>
          <a:p>
            <a:r>
              <a:rPr lang="en-US" dirty="0"/>
              <a:t>Live-streaming Entire Services</a:t>
            </a:r>
          </a:p>
        </p:txBody>
      </p:sp>
      <p:sp>
        <p:nvSpPr>
          <p:cNvPr id="4" name="TextBox 3">
            <a:extLst>
              <a:ext uri="{FF2B5EF4-FFF2-40B4-BE49-F238E27FC236}">
                <a16:creationId xmlns:a16="http://schemas.microsoft.com/office/drawing/2014/main" id="{9D08406F-D0A2-4B22-BABE-1928265B7A69}"/>
              </a:ext>
            </a:extLst>
          </p:cNvPr>
          <p:cNvSpPr txBox="1"/>
          <p:nvPr/>
        </p:nvSpPr>
        <p:spPr>
          <a:xfrm>
            <a:off x="48126" y="-194909"/>
            <a:ext cx="1300619" cy="2646878"/>
          </a:xfrm>
          <a:prstGeom prst="rect">
            <a:avLst/>
          </a:prstGeom>
          <a:noFill/>
        </p:spPr>
        <p:txBody>
          <a:bodyPr wrap="square" rtlCol="0">
            <a:spAutoFit/>
          </a:bodyPr>
          <a:lstStyle/>
          <a:p>
            <a:r>
              <a:rPr lang="en-US" sz="16600" dirty="0">
                <a:solidFill>
                  <a:srgbClr val="FFFF00"/>
                </a:solidFill>
                <a:sym typeface="Wingdings" panose="05000000000000000000" pitchFamily="2" charset="2"/>
              </a:rPr>
              <a:t></a:t>
            </a:r>
            <a:endParaRPr lang="en-US" dirty="0">
              <a:solidFill>
                <a:srgbClr val="FFFF00"/>
              </a:solidFill>
            </a:endParaRPr>
          </a:p>
        </p:txBody>
      </p:sp>
    </p:spTree>
    <p:extLst>
      <p:ext uri="{BB962C8B-B14F-4D97-AF65-F5344CB8AC3E}">
        <p14:creationId xmlns:p14="http://schemas.microsoft.com/office/powerpoint/2010/main" val="396845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5E75-E134-41C2-ACD8-B6B4AEF30481}"/>
              </a:ext>
            </a:extLst>
          </p:cNvPr>
          <p:cNvSpPr>
            <a:spLocks noGrp="1"/>
          </p:cNvSpPr>
          <p:nvPr>
            <p:ph type="title"/>
          </p:nvPr>
        </p:nvSpPr>
        <p:spPr/>
        <p:txBody>
          <a:bodyPr/>
          <a:lstStyle/>
          <a:p>
            <a:r>
              <a:rPr lang="en-US" dirty="0"/>
              <a:t>Solutions – CCLI</a:t>
            </a:r>
          </a:p>
        </p:txBody>
      </p:sp>
      <p:sp>
        <p:nvSpPr>
          <p:cNvPr id="3" name="Content Placeholder 2">
            <a:extLst>
              <a:ext uri="{FF2B5EF4-FFF2-40B4-BE49-F238E27FC236}">
                <a16:creationId xmlns:a16="http://schemas.microsoft.com/office/drawing/2014/main" id="{9CFDB203-2FE9-4547-BEAD-175BB4619DB3}"/>
              </a:ext>
            </a:extLst>
          </p:cNvPr>
          <p:cNvSpPr>
            <a:spLocks noGrp="1"/>
          </p:cNvSpPr>
          <p:nvPr>
            <p:ph idx="1"/>
          </p:nvPr>
        </p:nvSpPr>
        <p:spPr/>
        <p:txBody>
          <a:bodyPr>
            <a:normAutofit fontScale="92500" lnSpcReduction="20000"/>
          </a:bodyPr>
          <a:lstStyle/>
          <a:p>
            <a:r>
              <a:rPr lang="en-US" dirty="0"/>
              <a:t>Christian Copyright Licensing International (</a:t>
            </a:r>
            <a:r>
              <a:rPr lang="en-US" dirty="0">
                <a:hlinkClick r:id="rId3"/>
              </a:rPr>
              <a:t>http://www.ccli.com</a:t>
            </a:r>
            <a:r>
              <a:rPr lang="en-US" dirty="0"/>
              <a:t>)</a:t>
            </a:r>
          </a:p>
          <a:p>
            <a:r>
              <a:rPr lang="en-US" dirty="0"/>
              <a:t>Covers the following activities:</a:t>
            </a:r>
          </a:p>
          <a:p>
            <a:pPr lvl="1">
              <a:spcAft>
                <a:spcPts val="600"/>
              </a:spcAft>
            </a:pPr>
            <a:r>
              <a:rPr lang="en-US" dirty="0"/>
              <a:t>Storing lyrics (on computer for visual projection)</a:t>
            </a:r>
          </a:p>
          <a:p>
            <a:pPr lvl="1">
              <a:spcAft>
                <a:spcPts val="600"/>
              </a:spcAft>
            </a:pPr>
            <a:r>
              <a:rPr lang="en-US" dirty="0"/>
              <a:t>Printing songs (in bulletins, programs or for congregational singing)</a:t>
            </a:r>
          </a:p>
          <a:p>
            <a:pPr lvl="1">
              <a:spcAft>
                <a:spcPts val="600"/>
              </a:spcAft>
            </a:pPr>
            <a:r>
              <a:rPr lang="en-US" dirty="0"/>
              <a:t>Recording services</a:t>
            </a:r>
          </a:p>
          <a:p>
            <a:pPr lvl="1">
              <a:spcAft>
                <a:spcPts val="600"/>
              </a:spcAft>
            </a:pPr>
            <a:r>
              <a:rPr lang="en-US" dirty="0"/>
              <a:t>Projecting lyrics</a:t>
            </a:r>
          </a:p>
          <a:p>
            <a:pPr lvl="1"/>
            <a:r>
              <a:rPr lang="en-US" dirty="0"/>
              <a:t>Translating songs to other languages</a:t>
            </a:r>
          </a:p>
          <a:p>
            <a:r>
              <a:rPr lang="en-US" dirty="0"/>
              <a:t>Streaming license can be included!</a:t>
            </a:r>
          </a:p>
          <a:p>
            <a:r>
              <a:rPr lang="en-US" dirty="0"/>
              <a:t>Alternate option:  Christian Copyright Solutions (</a:t>
            </a:r>
            <a:r>
              <a:rPr lang="en-US" dirty="0">
                <a:hlinkClick r:id="rId4"/>
              </a:rPr>
              <a:t>www.christiancopyrightsolutions.com</a:t>
            </a:r>
            <a:r>
              <a:rPr lang="en-US" dirty="0"/>
              <a:t>)</a:t>
            </a:r>
          </a:p>
          <a:p>
            <a:endParaRPr lang="en-US" dirty="0"/>
          </a:p>
          <a:p>
            <a:endParaRPr lang="en-US" dirty="0"/>
          </a:p>
        </p:txBody>
      </p:sp>
    </p:spTree>
    <p:extLst>
      <p:ext uri="{BB962C8B-B14F-4D97-AF65-F5344CB8AC3E}">
        <p14:creationId xmlns:p14="http://schemas.microsoft.com/office/powerpoint/2010/main" val="265470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E86B42-D643-4A5D-9694-0F23BC54A770}"/>
              </a:ext>
            </a:extLst>
          </p:cNvPr>
          <p:cNvPicPr>
            <a:picLocks noChangeAspect="1"/>
          </p:cNvPicPr>
          <p:nvPr/>
        </p:nvPicPr>
        <p:blipFill rotWithShape="1">
          <a:blip r:embed="rId3"/>
          <a:srcRect l="49453" t="9829" r="8446"/>
          <a:stretch/>
        </p:blipFill>
        <p:spPr>
          <a:xfrm>
            <a:off x="1375720" y="129022"/>
            <a:ext cx="9308756" cy="6552794"/>
          </a:xfrm>
          <a:prstGeom prst="rect">
            <a:avLst/>
          </a:prstGeom>
        </p:spPr>
      </p:pic>
    </p:spTree>
    <p:extLst>
      <p:ext uri="{BB962C8B-B14F-4D97-AF65-F5344CB8AC3E}">
        <p14:creationId xmlns:p14="http://schemas.microsoft.com/office/powerpoint/2010/main" val="318740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EEEB1-63AA-4C27-AB40-7BB397B8A4E8}"/>
              </a:ext>
            </a:extLst>
          </p:cNvPr>
          <p:cNvPicPr>
            <a:picLocks noChangeAspect="1"/>
          </p:cNvPicPr>
          <p:nvPr/>
        </p:nvPicPr>
        <p:blipFill rotWithShape="1">
          <a:blip r:embed="rId3"/>
          <a:srcRect l="54141" t="13869" r="12433" b="43062"/>
          <a:stretch/>
        </p:blipFill>
        <p:spPr>
          <a:xfrm>
            <a:off x="989707" y="1285103"/>
            <a:ext cx="10310117" cy="4366054"/>
          </a:xfrm>
          <a:prstGeom prst="rect">
            <a:avLst/>
          </a:prstGeom>
        </p:spPr>
      </p:pic>
    </p:spTree>
    <p:extLst>
      <p:ext uri="{BB962C8B-B14F-4D97-AF65-F5344CB8AC3E}">
        <p14:creationId xmlns:p14="http://schemas.microsoft.com/office/powerpoint/2010/main" val="217788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5E75-E134-41C2-ACD8-B6B4AEF30481}"/>
              </a:ext>
            </a:extLst>
          </p:cNvPr>
          <p:cNvSpPr>
            <a:spLocks noGrp="1"/>
          </p:cNvSpPr>
          <p:nvPr>
            <p:ph type="title"/>
          </p:nvPr>
        </p:nvSpPr>
        <p:spPr/>
        <p:txBody>
          <a:bodyPr/>
          <a:lstStyle/>
          <a:p>
            <a:r>
              <a:rPr lang="en-US"/>
              <a:t>Solutions – CVLI</a:t>
            </a:r>
            <a:endParaRPr lang="en-US" dirty="0"/>
          </a:p>
        </p:txBody>
      </p:sp>
      <p:sp>
        <p:nvSpPr>
          <p:cNvPr id="3" name="Content Placeholder 2">
            <a:extLst>
              <a:ext uri="{FF2B5EF4-FFF2-40B4-BE49-F238E27FC236}">
                <a16:creationId xmlns:a16="http://schemas.microsoft.com/office/drawing/2014/main" id="{9CFDB203-2FE9-4547-BEAD-175BB4619DB3}"/>
              </a:ext>
            </a:extLst>
          </p:cNvPr>
          <p:cNvSpPr>
            <a:spLocks noGrp="1"/>
          </p:cNvSpPr>
          <p:nvPr>
            <p:ph idx="1"/>
          </p:nvPr>
        </p:nvSpPr>
        <p:spPr/>
        <p:txBody>
          <a:bodyPr>
            <a:normAutofit lnSpcReduction="10000"/>
          </a:bodyPr>
          <a:lstStyle/>
          <a:p>
            <a:r>
              <a:rPr lang="en-US" dirty="0"/>
              <a:t>Christian Video Licensing International (</a:t>
            </a:r>
            <a:r>
              <a:rPr lang="en-US" dirty="0">
                <a:hlinkClick r:id="rId3"/>
              </a:rPr>
              <a:t>http://www.cvli.com</a:t>
            </a:r>
            <a:r>
              <a:rPr lang="en-US" dirty="0"/>
              <a:t>)</a:t>
            </a:r>
          </a:p>
          <a:p>
            <a:r>
              <a:rPr lang="en-US" dirty="0"/>
              <a:t>Covers the following activities:</a:t>
            </a:r>
          </a:p>
          <a:p>
            <a:pPr lvl="1">
              <a:spcAft>
                <a:spcPts val="600"/>
              </a:spcAft>
            </a:pPr>
            <a:r>
              <a:rPr lang="en-US" dirty="0"/>
              <a:t>Showing video clips</a:t>
            </a:r>
          </a:p>
          <a:p>
            <a:pPr lvl="1"/>
            <a:r>
              <a:rPr lang="en-US" dirty="0"/>
              <a:t>Movie nights</a:t>
            </a:r>
          </a:p>
          <a:p>
            <a:r>
              <a:rPr lang="en-US" dirty="0"/>
              <a:t>Note: sister company to CCLI</a:t>
            </a:r>
          </a:p>
          <a:p>
            <a:r>
              <a:rPr lang="en-US" dirty="0"/>
              <a:t>Alternate options: </a:t>
            </a:r>
          </a:p>
          <a:p>
            <a:pPr lvl="1"/>
            <a:r>
              <a:rPr lang="en-US" dirty="0"/>
              <a:t>Swank Motion Pictures (</a:t>
            </a:r>
            <a:r>
              <a:rPr lang="en-US" dirty="0">
                <a:hlinkClick r:id="rId4"/>
              </a:rPr>
              <a:t>www.swank.com</a:t>
            </a:r>
            <a:r>
              <a:rPr lang="en-US" dirty="0"/>
              <a:t>)</a:t>
            </a:r>
          </a:p>
          <a:p>
            <a:pPr lvl="1"/>
            <a:r>
              <a:rPr lang="en-US" dirty="0"/>
              <a:t>Criterion Pictures (</a:t>
            </a:r>
            <a:r>
              <a:rPr lang="en-US" dirty="0">
                <a:hlinkClick r:id="rId5"/>
              </a:rPr>
              <a:t>www.criterionpicusa.com</a:t>
            </a:r>
            <a:r>
              <a:rPr lang="en-US" dirty="0"/>
              <a:t>)</a:t>
            </a:r>
          </a:p>
        </p:txBody>
      </p:sp>
    </p:spTree>
    <p:extLst>
      <p:ext uri="{BB962C8B-B14F-4D97-AF65-F5344CB8AC3E}">
        <p14:creationId xmlns:p14="http://schemas.microsoft.com/office/powerpoint/2010/main" val="5463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4A6E-34C3-4C0A-8521-5D523E410322}"/>
              </a:ext>
            </a:extLst>
          </p:cNvPr>
          <p:cNvSpPr>
            <a:spLocks noGrp="1"/>
          </p:cNvSpPr>
          <p:nvPr>
            <p:ph type="title"/>
          </p:nvPr>
        </p:nvSpPr>
        <p:spPr/>
        <p:txBody>
          <a:bodyPr/>
          <a:lstStyle/>
          <a:p>
            <a:r>
              <a:rPr lang="en-US" dirty="0"/>
              <a:t>Solutions – Photos/Images</a:t>
            </a:r>
          </a:p>
        </p:txBody>
      </p:sp>
      <p:sp>
        <p:nvSpPr>
          <p:cNvPr id="3" name="Content Placeholder 2">
            <a:extLst>
              <a:ext uri="{FF2B5EF4-FFF2-40B4-BE49-F238E27FC236}">
                <a16:creationId xmlns:a16="http://schemas.microsoft.com/office/drawing/2014/main" id="{4A29C6ED-C5E5-4566-AE5E-B4ABD85A5DB2}"/>
              </a:ext>
            </a:extLst>
          </p:cNvPr>
          <p:cNvSpPr>
            <a:spLocks noGrp="1"/>
          </p:cNvSpPr>
          <p:nvPr>
            <p:ph idx="1"/>
          </p:nvPr>
        </p:nvSpPr>
        <p:spPr/>
        <p:txBody>
          <a:bodyPr/>
          <a:lstStyle/>
          <a:p>
            <a:r>
              <a:rPr lang="en-US" dirty="0"/>
              <a:t>Free websites:</a:t>
            </a:r>
          </a:p>
          <a:p>
            <a:pPr lvl="1"/>
            <a:r>
              <a:rPr lang="en-US" dirty="0">
                <a:hlinkClick r:id="rId3"/>
              </a:rPr>
              <a:t>www.stockfreeimages.com</a:t>
            </a:r>
            <a:endParaRPr lang="en-US" dirty="0"/>
          </a:p>
          <a:p>
            <a:pPr lvl="1"/>
            <a:r>
              <a:rPr lang="en-US" dirty="0">
                <a:hlinkClick r:id="rId4"/>
              </a:rPr>
              <a:t>www.pexels.com</a:t>
            </a:r>
            <a:endParaRPr lang="en-US" dirty="0"/>
          </a:p>
          <a:p>
            <a:pPr lvl="1"/>
            <a:r>
              <a:rPr lang="en-US" dirty="0">
                <a:hlinkClick r:id="rId5"/>
              </a:rPr>
              <a:t>www.pixabay.com</a:t>
            </a:r>
            <a:endParaRPr lang="en-US" dirty="0"/>
          </a:p>
          <a:p>
            <a:r>
              <a:rPr lang="en-US" dirty="0"/>
              <a:t>Pay websites:</a:t>
            </a:r>
          </a:p>
          <a:p>
            <a:pPr lvl="1"/>
            <a:r>
              <a:rPr lang="en-US" dirty="0">
                <a:hlinkClick r:id="rId6"/>
              </a:rPr>
              <a:t>www.istockphoto.com</a:t>
            </a:r>
            <a:endParaRPr lang="en-US" dirty="0"/>
          </a:p>
          <a:p>
            <a:pPr lvl="1"/>
            <a:r>
              <a:rPr lang="en-US" dirty="0">
                <a:hlinkClick r:id="rId7"/>
              </a:rPr>
              <a:t>www.shutterstock.com</a:t>
            </a:r>
            <a:endParaRPr lang="en-US" dirty="0"/>
          </a:p>
          <a:p>
            <a:pPr lvl="1"/>
            <a:r>
              <a:rPr lang="en-US" dirty="0">
                <a:hlinkClick r:id="rId8"/>
              </a:rPr>
              <a:t>http://stock.adobe.com</a:t>
            </a:r>
            <a:endParaRPr lang="en-US" dirty="0"/>
          </a:p>
        </p:txBody>
      </p:sp>
    </p:spTree>
    <p:extLst>
      <p:ext uri="{BB962C8B-B14F-4D97-AF65-F5344CB8AC3E}">
        <p14:creationId xmlns:p14="http://schemas.microsoft.com/office/powerpoint/2010/main" val="387462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2395-700C-4C3E-8725-C5EF420FE4A8}"/>
              </a:ext>
            </a:extLst>
          </p:cNvPr>
          <p:cNvSpPr>
            <a:spLocks noGrp="1"/>
          </p:cNvSpPr>
          <p:nvPr>
            <p:ph type="title"/>
          </p:nvPr>
        </p:nvSpPr>
        <p:spPr/>
        <p:txBody>
          <a:bodyPr/>
          <a:lstStyle/>
          <a:p>
            <a:r>
              <a:rPr lang="en-US" dirty="0"/>
              <a:t>Overview of Copyright Law</a:t>
            </a:r>
          </a:p>
        </p:txBody>
      </p:sp>
      <p:sp>
        <p:nvSpPr>
          <p:cNvPr id="3" name="Content Placeholder 2">
            <a:extLst>
              <a:ext uri="{FF2B5EF4-FFF2-40B4-BE49-F238E27FC236}">
                <a16:creationId xmlns:a16="http://schemas.microsoft.com/office/drawing/2014/main" id="{EE2ACD31-D252-42DA-B2DD-9038DC527C9F}"/>
              </a:ext>
            </a:extLst>
          </p:cNvPr>
          <p:cNvSpPr>
            <a:spLocks noGrp="1"/>
          </p:cNvSpPr>
          <p:nvPr>
            <p:ph idx="1"/>
          </p:nvPr>
        </p:nvSpPr>
        <p:spPr>
          <a:xfrm>
            <a:off x="3717769" y="1825624"/>
            <a:ext cx="8105274" cy="4682267"/>
          </a:xfrm>
        </p:spPr>
        <p:txBody>
          <a:bodyPr>
            <a:normAutofit lnSpcReduction="10000"/>
          </a:bodyPr>
          <a:lstStyle/>
          <a:p>
            <a:r>
              <a:rPr lang="en-US" dirty="0"/>
              <a:t>Copyright is generally “the exclusive right to reproduce, publish, sell, or distribute the matter and form of something (such as a literary, musical, or artistic work)”</a:t>
            </a:r>
          </a:p>
          <a:p>
            <a:r>
              <a:rPr lang="en-US" dirty="0"/>
              <a:t>Copyright Act of 1976 was passed to protect the property interests of authors and artists and their works</a:t>
            </a:r>
          </a:p>
          <a:p>
            <a:r>
              <a:rPr lang="en-US" dirty="0"/>
              <a:t>Various remedies or punishments for violations; depends on degree of infringement</a:t>
            </a:r>
          </a:p>
          <a:p>
            <a:r>
              <a:rPr lang="en-US" dirty="0"/>
              <a:t>Christians should follow the laws of the land (Rom. 13:1-7)</a:t>
            </a:r>
          </a:p>
        </p:txBody>
      </p:sp>
    </p:spTree>
    <p:extLst>
      <p:ext uri="{BB962C8B-B14F-4D97-AF65-F5344CB8AC3E}">
        <p14:creationId xmlns:p14="http://schemas.microsoft.com/office/powerpoint/2010/main" val="27906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2E31-B888-4568-A15C-42D68EF0F696}"/>
              </a:ext>
            </a:extLst>
          </p:cNvPr>
          <p:cNvSpPr>
            <a:spLocks noGrp="1"/>
          </p:cNvSpPr>
          <p:nvPr>
            <p:ph type="title"/>
          </p:nvPr>
        </p:nvSpPr>
        <p:spPr/>
        <p:txBody>
          <a:bodyPr/>
          <a:lstStyle/>
          <a:p>
            <a:r>
              <a:rPr lang="en-US"/>
              <a:t>The Religious Services Exception</a:t>
            </a:r>
            <a:endParaRPr lang="en-US" dirty="0"/>
          </a:p>
        </p:txBody>
      </p:sp>
      <p:sp>
        <p:nvSpPr>
          <p:cNvPr id="3" name="Text Placeholder 2">
            <a:extLst>
              <a:ext uri="{FF2B5EF4-FFF2-40B4-BE49-F238E27FC236}">
                <a16:creationId xmlns:a16="http://schemas.microsoft.com/office/drawing/2014/main" id="{9C48091A-3F0B-4383-9298-97C6EBEE6C0A}"/>
              </a:ext>
            </a:extLst>
          </p:cNvPr>
          <p:cNvSpPr>
            <a:spLocks noGrp="1"/>
          </p:cNvSpPr>
          <p:nvPr>
            <p:ph type="body" idx="1"/>
          </p:nvPr>
        </p:nvSpPr>
        <p:spPr/>
        <p:txBody>
          <a:bodyPr/>
          <a:lstStyle/>
          <a:p>
            <a:r>
              <a:rPr lang="en-US" dirty="0"/>
              <a:t>17 U.S.C.A. § 110(3)</a:t>
            </a:r>
          </a:p>
        </p:txBody>
      </p:sp>
    </p:spTree>
    <p:extLst>
      <p:ext uri="{BB962C8B-B14F-4D97-AF65-F5344CB8AC3E}">
        <p14:creationId xmlns:p14="http://schemas.microsoft.com/office/powerpoint/2010/main" val="105004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4833DE-3D44-43A9-A0E2-102CA2DD975D}"/>
              </a:ext>
            </a:extLst>
          </p:cNvPr>
          <p:cNvSpPr>
            <a:spLocks noGrp="1"/>
          </p:cNvSpPr>
          <p:nvPr>
            <p:ph idx="1"/>
          </p:nvPr>
        </p:nvSpPr>
        <p:spPr/>
        <p:txBody>
          <a:bodyPr>
            <a:normAutofit/>
          </a:bodyPr>
          <a:lstStyle/>
          <a:p>
            <a:r>
              <a:rPr lang="en-US" dirty="0"/>
              <a:t>[T]he following are not infringements of copyright … </a:t>
            </a:r>
            <a:br>
              <a:rPr lang="en-US" dirty="0"/>
            </a:br>
            <a:r>
              <a:rPr lang="en-US" dirty="0"/>
              <a:t>(3) performance of a non­dramatic literary or musical work or of a </a:t>
            </a:r>
            <a:r>
              <a:rPr lang="en-US" dirty="0" err="1"/>
              <a:t>dramatico­musical</a:t>
            </a:r>
            <a:r>
              <a:rPr lang="en-US" dirty="0"/>
              <a:t> work of a religious nature or display of a work, in the course of services at a place of worship or other religious assembly” shall not constitute infringement of copyright.”</a:t>
            </a:r>
          </a:p>
          <a:p>
            <a:pPr algn="r"/>
            <a:r>
              <a:rPr lang="en-US" sz="2000" dirty="0"/>
              <a:t>- “Religious Service Exemption”</a:t>
            </a:r>
            <a:br>
              <a:rPr lang="en-US" sz="2000" dirty="0"/>
            </a:br>
            <a:r>
              <a:rPr lang="en-US" sz="2000" dirty="0"/>
              <a:t>17 U.S.C. 110(3)</a:t>
            </a:r>
          </a:p>
        </p:txBody>
      </p:sp>
    </p:spTree>
    <p:extLst>
      <p:ext uri="{BB962C8B-B14F-4D97-AF65-F5344CB8AC3E}">
        <p14:creationId xmlns:p14="http://schemas.microsoft.com/office/powerpoint/2010/main" val="242376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A211-B4F7-4B71-B7D4-D2BA4EA8EF29}"/>
              </a:ext>
            </a:extLst>
          </p:cNvPr>
          <p:cNvSpPr>
            <a:spLocks noGrp="1"/>
          </p:cNvSpPr>
          <p:nvPr>
            <p:ph type="title"/>
          </p:nvPr>
        </p:nvSpPr>
        <p:spPr/>
        <p:txBody>
          <a:bodyPr/>
          <a:lstStyle/>
          <a:p>
            <a:r>
              <a:rPr lang="en-US" dirty="0"/>
              <a:t>Understanding the Religious Service Exception</a:t>
            </a:r>
          </a:p>
        </p:txBody>
      </p:sp>
      <p:sp>
        <p:nvSpPr>
          <p:cNvPr id="3" name="Content Placeholder 2">
            <a:extLst>
              <a:ext uri="{FF2B5EF4-FFF2-40B4-BE49-F238E27FC236}">
                <a16:creationId xmlns:a16="http://schemas.microsoft.com/office/drawing/2014/main" id="{D9FA93CD-35BB-4C23-8CC3-2A132D499E79}"/>
              </a:ext>
            </a:extLst>
          </p:cNvPr>
          <p:cNvSpPr>
            <a:spLocks noGrp="1"/>
          </p:cNvSpPr>
          <p:nvPr>
            <p:ph idx="1"/>
          </p:nvPr>
        </p:nvSpPr>
        <p:spPr/>
        <p:txBody>
          <a:bodyPr/>
          <a:lstStyle/>
          <a:p>
            <a:r>
              <a:rPr lang="en-US" dirty="0"/>
              <a:t>NOT a blanket exception for churches</a:t>
            </a:r>
          </a:p>
          <a:p>
            <a:r>
              <a:rPr lang="en-US" b="1" dirty="0"/>
              <a:t>Types of copyrights exempted</a:t>
            </a:r>
            <a:r>
              <a:rPr lang="en-US" dirty="0"/>
              <a:t>: musical works (music and lyrics) and non-dramatic literary works (poems, prose, books, periodicals, etc.)</a:t>
            </a:r>
          </a:p>
          <a:p>
            <a:r>
              <a:rPr lang="en-US" b="1" dirty="0"/>
              <a:t>Exclusive rights exempted</a:t>
            </a:r>
            <a:r>
              <a:rPr lang="en-US" dirty="0"/>
              <a:t>: only “public performance” and “public display”</a:t>
            </a:r>
          </a:p>
          <a:p>
            <a:r>
              <a:rPr lang="en-US" b="1" dirty="0"/>
              <a:t>Location/Setting exempted</a:t>
            </a:r>
            <a:r>
              <a:rPr lang="en-US" dirty="0"/>
              <a:t>: “during the course of services at a place of worship or other religious assembly”</a:t>
            </a:r>
          </a:p>
          <a:p>
            <a:endParaRPr lang="en-US" dirty="0"/>
          </a:p>
        </p:txBody>
      </p:sp>
    </p:spTree>
    <p:extLst>
      <p:ext uri="{BB962C8B-B14F-4D97-AF65-F5344CB8AC3E}">
        <p14:creationId xmlns:p14="http://schemas.microsoft.com/office/powerpoint/2010/main" val="149633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896-1573-4E29-BB2E-3F092FF3D4D3}"/>
              </a:ext>
            </a:extLst>
          </p:cNvPr>
          <p:cNvSpPr>
            <a:spLocks noGrp="1"/>
          </p:cNvSpPr>
          <p:nvPr>
            <p:ph type="title"/>
          </p:nvPr>
        </p:nvSpPr>
        <p:spPr/>
        <p:txBody>
          <a:bodyPr/>
          <a:lstStyle/>
          <a:p>
            <a:r>
              <a:rPr lang="en-US"/>
              <a:t>“Fair Use” of Copyrighted Works</a:t>
            </a:r>
            <a:endParaRPr lang="en-US" dirty="0"/>
          </a:p>
        </p:txBody>
      </p:sp>
      <p:sp>
        <p:nvSpPr>
          <p:cNvPr id="3" name="Text Placeholder 2">
            <a:extLst>
              <a:ext uri="{FF2B5EF4-FFF2-40B4-BE49-F238E27FC236}">
                <a16:creationId xmlns:a16="http://schemas.microsoft.com/office/drawing/2014/main" id="{6C14AA8F-4CEF-4CF2-B922-B2DD84D4CDC2}"/>
              </a:ext>
            </a:extLst>
          </p:cNvPr>
          <p:cNvSpPr>
            <a:spLocks noGrp="1"/>
          </p:cNvSpPr>
          <p:nvPr>
            <p:ph type="body" idx="1"/>
          </p:nvPr>
        </p:nvSpPr>
        <p:spPr/>
        <p:txBody>
          <a:bodyPr/>
          <a:lstStyle/>
          <a:p>
            <a:r>
              <a:rPr lang="en-US" dirty="0"/>
              <a:t>17 U.S.C. § 107</a:t>
            </a:r>
          </a:p>
        </p:txBody>
      </p:sp>
    </p:spTree>
    <p:extLst>
      <p:ext uri="{BB962C8B-B14F-4D97-AF65-F5344CB8AC3E}">
        <p14:creationId xmlns:p14="http://schemas.microsoft.com/office/powerpoint/2010/main" val="255126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7712-FC4F-4B9F-B8BA-FA0E65D1004E}"/>
              </a:ext>
            </a:extLst>
          </p:cNvPr>
          <p:cNvSpPr>
            <a:spLocks noGrp="1"/>
          </p:cNvSpPr>
          <p:nvPr>
            <p:ph type="title"/>
          </p:nvPr>
        </p:nvSpPr>
        <p:spPr/>
        <p:txBody>
          <a:bodyPr/>
          <a:lstStyle/>
          <a:p>
            <a:r>
              <a:rPr lang="en-US" dirty="0"/>
              <a:t>“Fair Use” or Unfair Use?</a:t>
            </a:r>
          </a:p>
        </p:txBody>
      </p:sp>
      <p:sp>
        <p:nvSpPr>
          <p:cNvPr id="3" name="Content Placeholder 2">
            <a:extLst>
              <a:ext uri="{FF2B5EF4-FFF2-40B4-BE49-F238E27FC236}">
                <a16:creationId xmlns:a16="http://schemas.microsoft.com/office/drawing/2014/main" id="{D82EC42A-5592-493A-BABD-CD70D062CB85}"/>
              </a:ext>
            </a:extLst>
          </p:cNvPr>
          <p:cNvSpPr>
            <a:spLocks noGrp="1"/>
          </p:cNvSpPr>
          <p:nvPr>
            <p:ph idx="1"/>
          </p:nvPr>
        </p:nvSpPr>
        <p:spPr/>
        <p:txBody>
          <a:bodyPr>
            <a:normAutofit lnSpcReduction="10000"/>
          </a:bodyPr>
          <a:lstStyle/>
          <a:p>
            <a:r>
              <a:rPr lang="en-US" dirty="0"/>
              <a:t>Fair use is a legal doctrine that allows the unlicensed use of copyrighted works in certain circumstances</a:t>
            </a:r>
          </a:p>
          <a:p>
            <a:r>
              <a:rPr lang="en-US" b="1" dirty="0"/>
              <a:t>Certain uses allowed</a:t>
            </a:r>
            <a:r>
              <a:rPr lang="en-US" dirty="0"/>
              <a:t>: criticism, comment, new reporting, teaching, scholarship and research</a:t>
            </a:r>
          </a:p>
          <a:p>
            <a:r>
              <a:rPr lang="en-US" b="1" dirty="0"/>
              <a:t>4 Factors considered</a:t>
            </a:r>
            <a:r>
              <a:rPr lang="en-US" dirty="0"/>
              <a:t>:</a:t>
            </a:r>
          </a:p>
          <a:p>
            <a:pPr marL="1028700" lvl="1" indent="-457200">
              <a:buFont typeface="+mj-lt"/>
              <a:buAutoNum type="arabicPeriod"/>
            </a:pPr>
            <a:r>
              <a:rPr lang="en-US" dirty="0"/>
              <a:t>Purpose and character of use</a:t>
            </a:r>
          </a:p>
          <a:p>
            <a:pPr marL="1028700" lvl="1" indent="-457200">
              <a:buFont typeface="+mj-lt"/>
              <a:buAutoNum type="arabicPeriod"/>
            </a:pPr>
            <a:r>
              <a:rPr lang="en-US" dirty="0"/>
              <a:t>Nature of copyrighted work</a:t>
            </a:r>
          </a:p>
          <a:p>
            <a:pPr marL="1028700" lvl="1" indent="-457200">
              <a:buFont typeface="+mj-lt"/>
              <a:buAutoNum type="arabicPeriod"/>
            </a:pPr>
            <a:r>
              <a:rPr lang="en-US" dirty="0"/>
              <a:t>Amount/portion used</a:t>
            </a:r>
          </a:p>
          <a:p>
            <a:pPr marL="1028700" lvl="1" indent="-457200">
              <a:buFont typeface="+mj-lt"/>
              <a:buAutoNum type="arabicPeriod"/>
            </a:pPr>
            <a:r>
              <a:rPr lang="en-US" dirty="0"/>
              <a:t>Effect of use on potential market/value of work</a:t>
            </a:r>
          </a:p>
        </p:txBody>
      </p:sp>
    </p:spTree>
    <p:extLst>
      <p:ext uri="{BB962C8B-B14F-4D97-AF65-F5344CB8AC3E}">
        <p14:creationId xmlns:p14="http://schemas.microsoft.com/office/powerpoint/2010/main" val="380141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D62D-BCD1-4865-AE68-2EA0559AEDFA}"/>
              </a:ext>
            </a:extLst>
          </p:cNvPr>
          <p:cNvSpPr>
            <a:spLocks noGrp="1"/>
          </p:cNvSpPr>
          <p:nvPr>
            <p:ph type="title"/>
          </p:nvPr>
        </p:nvSpPr>
        <p:spPr/>
        <p:txBody>
          <a:bodyPr/>
          <a:lstStyle/>
          <a:p>
            <a:r>
              <a:rPr lang="en-US" dirty="0"/>
              <a:t>Common Pitfalls</a:t>
            </a:r>
          </a:p>
        </p:txBody>
      </p:sp>
      <p:sp>
        <p:nvSpPr>
          <p:cNvPr id="3" name="Text Placeholder 2">
            <a:extLst>
              <a:ext uri="{FF2B5EF4-FFF2-40B4-BE49-F238E27FC236}">
                <a16:creationId xmlns:a16="http://schemas.microsoft.com/office/drawing/2014/main" id="{CD04DD24-5A24-4F2D-A650-6B3531C6FB14}"/>
              </a:ext>
            </a:extLst>
          </p:cNvPr>
          <p:cNvSpPr>
            <a:spLocks noGrp="1"/>
          </p:cNvSpPr>
          <p:nvPr>
            <p:ph type="body" idx="1"/>
          </p:nvPr>
        </p:nvSpPr>
        <p:spPr/>
        <p:txBody>
          <a:bodyPr/>
          <a:lstStyle/>
          <a:p>
            <a:r>
              <a:rPr lang="en-US" dirty="0"/>
              <a:t>Ways Christians Fall Into Infringement</a:t>
            </a:r>
          </a:p>
        </p:txBody>
      </p:sp>
    </p:spTree>
    <p:extLst>
      <p:ext uri="{BB962C8B-B14F-4D97-AF65-F5344CB8AC3E}">
        <p14:creationId xmlns:p14="http://schemas.microsoft.com/office/powerpoint/2010/main" val="89167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7300F-907D-457E-A12E-CD87F696E32A}"/>
              </a:ext>
            </a:extLst>
          </p:cNvPr>
          <p:cNvSpPr>
            <a:spLocks noGrp="1"/>
          </p:cNvSpPr>
          <p:nvPr>
            <p:ph type="title"/>
          </p:nvPr>
        </p:nvSpPr>
        <p:spPr/>
        <p:txBody>
          <a:bodyPr/>
          <a:lstStyle/>
          <a:p>
            <a:r>
              <a:rPr lang="en-US" dirty="0"/>
              <a:t>Illegally Copying/Distributing Copyrighted Works</a:t>
            </a:r>
          </a:p>
        </p:txBody>
      </p:sp>
      <p:sp>
        <p:nvSpPr>
          <p:cNvPr id="4" name="TextBox 3">
            <a:extLst>
              <a:ext uri="{FF2B5EF4-FFF2-40B4-BE49-F238E27FC236}">
                <a16:creationId xmlns:a16="http://schemas.microsoft.com/office/drawing/2014/main" id="{9D08406F-D0A2-4B22-BABE-1928265B7A69}"/>
              </a:ext>
            </a:extLst>
          </p:cNvPr>
          <p:cNvSpPr txBox="1"/>
          <p:nvPr/>
        </p:nvSpPr>
        <p:spPr>
          <a:xfrm>
            <a:off x="48126" y="-194909"/>
            <a:ext cx="1300619" cy="2646878"/>
          </a:xfrm>
          <a:prstGeom prst="rect">
            <a:avLst/>
          </a:prstGeom>
          <a:noFill/>
        </p:spPr>
        <p:txBody>
          <a:bodyPr wrap="square" rtlCol="0">
            <a:spAutoFit/>
          </a:bodyPr>
          <a:lstStyle/>
          <a:p>
            <a:r>
              <a:rPr lang="en-US" sz="16600" dirty="0">
                <a:solidFill>
                  <a:srgbClr val="00B0F0"/>
                </a:solidFill>
                <a:sym typeface="Wingdings" panose="05000000000000000000" pitchFamily="2" charset="2"/>
              </a:rPr>
              <a:t></a:t>
            </a:r>
            <a:endParaRPr lang="en-US" dirty="0">
              <a:solidFill>
                <a:srgbClr val="00B0F0"/>
              </a:solidFill>
            </a:endParaRPr>
          </a:p>
        </p:txBody>
      </p:sp>
    </p:spTree>
    <p:extLst>
      <p:ext uri="{BB962C8B-B14F-4D97-AF65-F5344CB8AC3E}">
        <p14:creationId xmlns:p14="http://schemas.microsoft.com/office/powerpoint/2010/main" val="95824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577</Words>
  <Application>Microsoft Office PowerPoint</Application>
  <PresentationFormat>Widescreen</PresentationFormat>
  <Paragraphs>100</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Aharoni</vt:lpstr>
      <vt:lpstr>Arial</vt:lpstr>
      <vt:lpstr>Arial Rounded MT Bold</vt:lpstr>
      <vt:lpstr>Berlin Sans FB</vt:lpstr>
      <vt:lpstr>Brush Script MT</vt:lpstr>
      <vt:lpstr>Calibri</vt:lpstr>
      <vt:lpstr>Century Gothic</vt:lpstr>
      <vt:lpstr>Wingdings</vt:lpstr>
      <vt:lpstr>Office Theme</vt:lpstr>
      <vt:lpstr>Pitfalls of  Copyright Laws </vt:lpstr>
      <vt:lpstr>Overview of Copyright Law</vt:lpstr>
      <vt:lpstr>The Religious Services Exception</vt:lpstr>
      <vt:lpstr>PowerPoint Presentation</vt:lpstr>
      <vt:lpstr>Understanding the Religious Service Exception</vt:lpstr>
      <vt:lpstr>“Fair Use” of Copyrighted Works</vt:lpstr>
      <vt:lpstr>“Fair Use” or Unfair Use?</vt:lpstr>
      <vt:lpstr>Common Pitfalls</vt:lpstr>
      <vt:lpstr>Illegally Copying/Distributing Copyrighted Works</vt:lpstr>
      <vt:lpstr>Using Copyrighted Images Without Permission</vt:lpstr>
      <vt:lpstr>Showing Copyrighted Videos Without License</vt:lpstr>
      <vt:lpstr>Live-streaming Entire Services</vt:lpstr>
      <vt:lpstr>Solutions – CCLI</vt:lpstr>
      <vt:lpstr>PowerPoint Presentation</vt:lpstr>
      <vt:lpstr>PowerPoint Presentation</vt:lpstr>
      <vt:lpstr>Solutions – CVLI</vt:lpstr>
      <vt:lpstr>Solutions – Photos/Images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Kachelman, John</dc:creator>
  <cp:lastModifiedBy>Kachelman, John</cp:lastModifiedBy>
  <cp:revision>25</cp:revision>
  <cp:lastPrinted>2018-03-08T17:52:10Z</cp:lastPrinted>
  <dcterms:created xsi:type="dcterms:W3CDTF">2018-03-07T15:35:28Z</dcterms:created>
  <dcterms:modified xsi:type="dcterms:W3CDTF">2018-03-08T17:52:27Z</dcterms:modified>
</cp:coreProperties>
</file>