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9" r:id="rId4"/>
    <p:sldId id="258" r:id="rId5"/>
    <p:sldId id="262" r:id="rId6"/>
    <p:sldId id="263" r:id="rId7"/>
    <p:sldId id="264" r:id="rId8"/>
    <p:sldId id="265" r:id="rId9"/>
    <p:sldId id="266" r:id="rId10"/>
    <p:sldId id="267" r:id="rId11"/>
    <p:sldId id="261" r:id="rId12"/>
    <p:sldId id="286" r:id="rId13"/>
    <p:sldId id="272" r:id="rId14"/>
    <p:sldId id="273" r:id="rId15"/>
    <p:sldId id="274" r:id="rId16"/>
    <p:sldId id="275" r:id="rId17"/>
    <p:sldId id="282" r:id="rId18"/>
    <p:sldId id="277" r:id="rId19"/>
    <p:sldId id="284" r:id="rId20"/>
    <p:sldId id="279" r:id="rId21"/>
    <p:sldId id="285" r:id="rId22"/>
    <p:sldId id="281" r:id="rId23"/>
    <p:sldId id="287" r:id="rId24"/>
    <p:sldId id="260" r:id="rId25"/>
    <p:sldId id="271" r:id="rId26"/>
    <p:sldId id="270" r:id="rId27"/>
    <p:sldId id="268" r:id="rId28"/>
    <p:sldId id="269"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493" autoAdjust="0"/>
  </p:normalViewPr>
  <p:slideViewPr>
    <p:cSldViewPr snapToGrid="0">
      <p:cViewPr varScale="1">
        <p:scale>
          <a:sx n="93" d="100"/>
          <a:sy n="93" d="100"/>
        </p:scale>
        <p:origin x="-13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76D07-5ABD-4B8B-9CA5-1C9E92AC269B}" type="datetimeFigureOut">
              <a:rPr lang="en-US" smtClean="0"/>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53AA1-A020-48C9-8BFF-DCB7208CB327}" type="slidenum">
              <a:rPr lang="en-US" smtClean="0"/>
              <a:t>‹#›</a:t>
            </a:fld>
            <a:endParaRPr lang="en-US"/>
          </a:p>
        </p:txBody>
      </p:sp>
    </p:spTree>
    <p:extLst>
      <p:ext uri="{BB962C8B-B14F-4D97-AF65-F5344CB8AC3E}">
        <p14:creationId xmlns:p14="http://schemas.microsoft.com/office/powerpoint/2010/main" val="286869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a:t>
            </a:fld>
            <a:endParaRPr lang="en-US"/>
          </a:p>
        </p:txBody>
      </p:sp>
    </p:spTree>
    <p:extLst>
      <p:ext uri="{BB962C8B-B14F-4D97-AF65-F5344CB8AC3E}">
        <p14:creationId xmlns:p14="http://schemas.microsoft.com/office/powerpoint/2010/main" val="2539116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10</a:t>
            </a:fld>
            <a:endParaRPr lang="en-US"/>
          </a:p>
        </p:txBody>
      </p:sp>
    </p:spTree>
    <p:extLst>
      <p:ext uri="{BB962C8B-B14F-4D97-AF65-F5344CB8AC3E}">
        <p14:creationId xmlns:p14="http://schemas.microsoft.com/office/powerpoint/2010/main" val="1186537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11</a:t>
            </a:fld>
            <a:endParaRPr lang="en-US"/>
          </a:p>
        </p:txBody>
      </p:sp>
    </p:spTree>
    <p:extLst>
      <p:ext uri="{BB962C8B-B14F-4D97-AF65-F5344CB8AC3E}">
        <p14:creationId xmlns:p14="http://schemas.microsoft.com/office/powerpoint/2010/main" val="3066728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12</a:t>
            </a:fld>
            <a:endParaRPr lang="en-US"/>
          </a:p>
        </p:txBody>
      </p:sp>
    </p:spTree>
    <p:extLst>
      <p:ext uri="{BB962C8B-B14F-4D97-AF65-F5344CB8AC3E}">
        <p14:creationId xmlns:p14="http://schemas.microsoft.com/office/powerpoint/2010/main" val="2227204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13</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14</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15</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16</a:t>
            </a:fld>
            <a:endParaRPr lang="en-US"/>
          </a:p>
        </p:txBody>
      </p:sp>
    </p:spTree>
    <p:extLst>
      <p:ext uri="{BB962C8B-B14F-4D97-AF65-F5344CB8AC3E}">
        <p14:creationId xmlns:p14="http://schemas.microsoft.com/office/powerpoint/2010/main" val="4262986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17</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18</a:t>
            </a:fld>
            <a:endParaRPr lang="en-US"/>
          </a:p>
        </p:txBody>
      </p:sp>
    </p:spTree>
    <p:extLst>
      <p:ext uri="{BB962C8B-B14F-4D97-AF65-F5344CB8AC3E}">
        <p14:creationId xmlns:p14="http://schemas.microsoft.com/office/powerpoint/2010/main" val="449543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19</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a:t>
            </a:fld>
            <a:endParaRPr lang="en-US"/>
          </a:p>
        </p:txBody>
      </p:sp>
    </p:spTree>
    <p:extLst>
      <p:ext uri="{BB962C8B-B14F-4D97-AF65-F5344CB8AC3E}">
        <p14:creationId xmlns:p14="http://schemas.microsoft.com/office/powerpoint/2010/main" val="448782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20</a:t>
            </a:fld>
            <a:endParaRPr lang="en-US"/>
          </a:p>
        </p:txBody>
      </p:sp>
    </p:spTree>
    <p:extLst>
      <p:ext uri="{BB962C8B-B14F-4D97-AF65-F5344CB8AC3E}">
        <p14:creationId xmlns:p14="http://schemas.microsoft.com/office/powerpoint/2010/main" val="3055659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21</a:t>
            </a:fld>
            <a:endParaRPr lang="en-US"/>
          </a:p>
        </p:txBody>
      </p:sp>
    </p:spTree>
    <p:extLst>
      <p:ext uri="{BB962C8B-B14F-4D97-AF65-F5344CB8AC3E}">
        <p14:creationId xmlns:p14="http://schemas.microsoft.com/office/powerpoint/2010/main" val="391752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22</a:t>
            </a:fld>
            <a:endParaRPr lang="en-US"/>
          </a:p>
        </p:txBody>
      </p:sp>
    </p:spTree>
    <p:extLst>
      <p:ext uri="{BB962C8B-B14F-4D97-AF65-F5344CB8AC3E}">
        <p14:creationId xmlns:p14="http://schemas.microsoft.com/office/powerpoint/2010/main" val="39836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23</a:t>
            </a:fld>
            <a:endParaRPr lang="en-US"/>
          </a:p>
        </p:txBody>
      </p:sp>
    </p:spTree>
    <p:extLst>
      <p:ext uri="{BB962C8B-B14F-4D97-AF65-F5344CB8AC3E}">
        <p14:creationId xmlns:p14="http://schemas.microsoft.com/office/powerpoint/2010/main" val="4150675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24</a:t>
            </a:fld>
            <a:endParaRPr lang="en-US"/>
          </a:p>
        </p:txBody>
      </p:sp>
    </p:spTree>
    <p:extLst>
      <p:ext uri="{BB962C8B-B14F-4D97-AF65-F5344CB8AC3E}">
        <p14:creationId xmlns:p14="http://schemas.microsoft.com/office/powerpoint/2010/main" val="3056287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25</a:t>
            </a:fld>
            <a:endParaRPr lang="en-US"/>
          </a:p>
        </p:txBody>
      </p:sp>
    </p:spTree>
    <p:extLst>
      <p:ext uri="{BB962C8B-B14F-4D97-AF65-F5344CB8AC3E}">
        <p14:creationId xmlns:p14="http://schemas.microsoft.com/office/powerpoint/2010/main" val="3408849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26</a:t>
            </a:fld>
            <a:endParaRPr lang="en-US"/>
          </a:p>
        </p:txBody>
      </p:sp>
    </p:spTree>
    <p:extLst>
      <p:ext uri="{BB962C8B-B14F-4D97-AF65-F5344CB8AC3E}">
        <p14:creationId xmlns:p14="http://schemas.microsoft.com/office/powerpoint/2010/main" val="1568163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27</a:t>
            </a:fld>
            <a:endParaRPr lang="en-US"/>
          </a:p>
        </p:txBody>
      </p:sp>
    </p:spTree>
    <p:extLst>
      <p:ext uri="{BB962C8B-B14F-4D97-AF65-F5344CB8AC3E}">
        <p14:creationId xmlns:p14="http://schemas.microsoft.com/office/powerpoint/2010/main" val="4210682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28</a:t>
            </a:fld>
            <a:endParaRPr lang="en-US"/>
          </a:p>
        </p:txBody>
      </p:sp>
    </p:spTree>
    <p:extLst>
      <p:ext uri="{BB962C8B-B14F-4D97-AF65-F5344CB8AC3E}">
        <p14:creationId xmlns:p14="http://schemas.microsoft.com/office/powerpoint/2010/main" val="749046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29</a:t>
            </a:fld>
            <a:endParaRPr lang="en-US"/>
          </a:p>
        </p:txBody>
      </p:sp>
    </p:spTree>
    <p:extLst>
      <p:ext uri="{BB962C8B-B14F-4D97-AF65-F5344CB8AC3E}">
        <p14:creationId xmlns:p14="http://schemas.microsoft.com/office/powerpoint/2010/main" val="420300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err="1" smtClean="0">
                <a:solidFill>
                  <a:schemeClr val="tx1"/>
                </a:solidFill>
                <a:latin typeface="+mn-lt"/>
                <a:ea typeface="+mn-ea"/>
                <a:cs typeface="+mn-cs"/>
              </a:rPr>
              <a:t>Ecc</a:t>
            </a:r>
            <a:r>
              <a:rPr lang="en-US" sz="1200" u="none" kern="1200" dirty="0" smtClean="0">
                <a:solidFill>
                  <a:schemeClr val="tx1"/>
                </a:solidFill>
                <a:latin typeface="+mn-lt"/>
                <a:ea typeface="+mn-ea"/>
                <a:cs typeface="+mn-cs"/>
              </a:rPr>
              <a:t> 7:10  Say not, "Why were the former days better than these?" For it is not from wisdom that you ask this. </a:t>
            </a:r>
          </a:p>
          <a:p>
            <a:r>
              <a:rPr lang="en-US" sz="1200" u="none" kern="1200" dirty="0" err="1" smtClean="0">
                <a:solidFill>
                  <a:schemeClr val="tx1"/>
                </a:solidFill>
                <a:latin typeface="+mn-lt"/>
                <a:ea typeface="+mn-ea"/>
                <a:cs typeface="+mn-cs"/>
              </a:rPr>
              <a:t>Ecc</a:t>
            </a:r>
            <a:r>
              <a:rPr lang="en-US" sz="1200" u="none" kern="1200" dirty="0" smtClean="0">
                <a:solidFill>
                  <a:schemeClr val="tx1"/>
                </a:solidFill>
                <a:latin typeface="+mn-lt"/>
                <a:ea typeface="+mn-ea"/>
                <a:cs typeface="+mn-cs"/>
              </a:rPr>
              <a:t> 7:11  Wisdom is good with an inheritance, an advantage to those who see the sun. </a:t>
            </a:r>
          </a:p>
          <a:p>
            <a:r>
              <a:rPr lang="en-US" sz="1200" b="1" u="none" kern="1200" dirty="0" err="1" smtClean="0">
                <a:solidFill>
                  <a:schemeClr val="tx1"/>
                </a:solidFill>
                <a:latin typeface="+mn-lt"/>
                <a:ea typeface="+mn-ea"/>
                <a:cs typeface="+mn-cs"/>
              </a:rPr>
              <a:t>Ecc</a:t>
            </a:r>
            <a:r>
              <a:rPr lang="en-US" sz="1200" b="1" u="none" kern="1200" dirty="0" smtClean="0">
                <a:solidFill>
                  <a:schemeClr val="tx1"/>
                </a:solidFill>
                <a:latin typeface="+mn-lt"/>
                <a:ea typeface="+mn-ea"/>
                <a:cs typeface="+mn-cs"/>
              </a:rPr>
              <a:t> 7:12</a:t>
            </a:r>
            <a:r>
              <a:rPr lang="en-US" sz="1200" b="0" u="none" kern="1200" dirty="0" smtClean="0">
                <a:solidFill>
                  <a:schemeClr val="tx1"/>
                </a:solidFill>
                <a:latin typeface="+mn-lt"/>
                <a:ea typeface="+mn-ea"/>
                <a:cs typeface="+mn-cs"/>
              </a:rPr>
              <a:t>  For the protection of wisdom is like the protection of money, and the advantage of knowledge is that wisdom preserves the life of him who has it. </a:t>
            </a:r>
          </a:p>
          <a:p>
            <a:endParaRPr lang="en-US" u="none" dirty="0" smtClean="0"/>
          </a:p>
          <a:p>
            <a:r>
              <a:rPr lang="en-US" sz="1200" u="none" kern="1200" dirty="0" smtClean="0">
                <a:solidFill>
                  <a:schemeClr val="tx1"/>
                </a:solidFill>
                <a:latin typeface="+mn-lt"/>
                <a:ea typeface="+mn-ea"/>
                <a:cs typeface="+mn-cs"/>
              </a:rPr>
              <a:t>Pro_10:14  The wise lay up knowledge, but the mouth of a fool brings ruin near.</a:t>
            </a:r>
            <a:endParaRPr lang="en-US" u="none" dirty="0"/>
          </a:p>
        </p:txBody>
      </p:sp>
      <p:sp>
        <p:nvSpPr>
          <p:cNvPr id="4" name="Slide Number Placeholder 3"/>
          <p:cNvSpPr>
            <a:spLocks noGrp="1"/>
          </p:cNvSpPr>
          <p:nvPr>
            <p:ph type="sldNum" sz="quarter" idx="10"/>
          </p:nvPr>
        </p:nvSpPr>
        <p:spPr/>
        <p:txBody>
          <a:bodyPr/>
          <a:lstStyle/>
          <a:p>
            <a:fld id="{64853AA1-A020-48C9-8BFF-DCB7208CB327}" type="slidenum">
              <a:rPr lang="en-US" smtClean="0"/>
              <a:t>3</a:t>
            </a:fld>
            <a:endParaRPr lang="en-US"/>
          </a:p>
        </p:txBody>
      </p:sp>
    </p:spTree>
    <p:extLst>
      <p:ext uri="{BB962C8B-B14F-4D97-AF65-F5344CB8AC3E}">
        <p14:creationId xmlns:p14="http://schemas.microsoft.com/office/powerpoint/2010/main" val="59215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53AA1-A020-48C9-8BFF-DCB7208CB327}" type="slidenum">
              <a:rPr lang="en-US" smtClean="0"/>
              <a:t>4</a:t>
            </a:fld>
            <a:endParaRPr lang="en-US"/>
          </a:p>
        </p:txBody>
      </p:sp>
    </p:spTree>
    <p:extLst>
      <p:ext uri="{BB962C8B-B14F-4D97-AF65-F5344CB8AC3E}">
        <p14:creationId xmlns:p14="http://schemas.microsoft.com/office/powerpoint/2010/main" val="3235779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t>
            </a:r>
            <a:r>
              <a:rPr lang="en-US" baseline="0" dirty="0" smtClean="0"/>
              <a:t> not advocating bylaws or advocating that we all agree on a PTP version of what we believe. But each congregation needs to take some time and come up with some written policies.</a:t>
            </a: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5</a:t>
            </a:fld>
            <a:endParaRPr lang="en-US"/>
          </a:p>
        </p:txBody>
      </p:sp>
    </p:spTree>
    <p:extLst>
      <p:ext uri="{BB962C8B-B14F-4D97-AF65-F5344CB8AC3E}">
        <p14:creationId xmlns:p14="http://schemas.microsoft.com/office/powerpoint/2010/main" val="1826578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t>
            </a:r>
            <a:r>
              <a:rPr lang="en-US" baseline="0" dirty="0" smtClean="0"/>
              <a:t> not advocating bylaws or advocating that we all agree on a PTP version of what we believe. But each congregation needs to take some time and come up with some written policies.</a:t>
            </a:r>
            <a:endParaRPr lang="en-US" dirty="0"/>
          </a:p>
        </p:txBody>
      </p:sp>
      <p:sp>
        <p:nvSpPr>
          <p:cNvPr id="4" name="Slide Number Placeholder 3"/>
          <p:cNvSpPr>
            <a:spLocks noGrp="1"/>
          </p:cNvSpPr>
          <p:nvPr>
            <p:ph type="sldNum" sz="quarter" idx="10"/>
          </p:nvPr>
        </p:nvSpPr>
        <p:spPr/>
        <p:txBody>
          <a:bodyPr/>
          <a:lstStyle/>
          <a:p>
            <a:fld id="{D1F9D461-2D07-1344-982F-4FAE514DEAC3}" type="slidenum">
              <a:rPr lang="en-US" smtClean="0"/>
              <a:t>6</a:t>
            </a:fld>
            <a:endParaRPr lang="en-US"/>
          </a:p>
        </p:txBody>
      </p:sp>
    </p:spTree>
    <p:extLst>
      <p:ext uri="{BB962C8B-B14F-4D97-AF65-F5344CB8AC3E}">
        <p14:creationId xmlns:p14="http://schemas.microsoft.com/office/powerpoint/2010/main" val="1826578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7</a:t>
            </a:fld>
            <a:endParaRPr lang="en-US"/>
          </a:p>
        </p:txBody>
      </p:sp>
    </p:spTree>
    <p:extLst>
      <p:ext uri="{BB962C8B-B14F-4D97-AF65-F5344CB8AC3E}">
        <p14:creationId xmlns:p14="http://schemas.microsoft.com/office/powerpoint/2010/main" val="256791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8</a:t>
            </a:fld>
            <a:endParaRPr lang="en-US"/>
          </a:p>
        </p:txBody>
      </p:sp>
    </p:spTree>
    <p:extLst>
      <p:ext uri="{BB962C8B-B14F-4D97-AF65-F5344CB8AC3E}">
        <p14:creationId xmlns:p14="http://schemas.microsoft.com/office/powerpoint/2010/main" val="110852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53AA1-A020-48C9-8BFF-DCB7208CB327}" type="slidenum">
              <a:rPr lang="en-US" smtClean="0"/>
              <a:t>9</a:t>
            </a:fld>
            <a:endParaRPr lang="en-US"/>
          </a:p>
        </p:txBody>
      </p:sp>
    </p:spTree>
    <p:extLst>
      <p:ext uri="{BB962C8B-B14F-4D97-AF65-F5344CB8AC3E}">
        <p14:creationId xmlns:p14="http://schemas.microsoft.com/office/powerpoint/2010/main" val="3949594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30" name="Picture 6" descr="http://cdn.media.yp.ca/8559769/pcc_0_44258600_1437402037_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623" y="-218664"/>
            <a:ext cx="9170623" cy="71182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004109" y="73216"/>
            <a:ext cx="4805413" cy="2564106"/>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4572000" y="2724330"/>
            <a:ext cx="4237522" cy="105839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8102FD0-4C2C-45D9-9C7B-791EEAF3A05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38314667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02FD0-4C2C-45D9-9C7B-791EEAF3A05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57638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02FD0-4C2C-45D9-9C7B-791EEAF3A05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3219364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431321" y="1552763"/>
            <a:ext cx="8712679" cy="0"/>
          </a:xfrm>
          <a:prstGeom prst="line">
            <a:avLst/>
          </a:prstGeom>
          <a:ln w="57150">
            <a:solidFill>
              <a:srgbClr val="6432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5057" y="365126"/>
            <a:ext cx="8453886" cy="1325563"/>
          </a:xfrm>
        </p:spPr>
        <p:txBody>
          <a:bodyPr anchor="b" anchorCtr="0"/>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lnSpc>
                <a:spcPct val="100000"/>
              </a:lnSpc>
              <a:spcBef>
                <a:spcPts val="0"/>
              </a:spcBef>
              <a:spcAft>
                <a:spcPts val="1200"/>
              </a:spcAft>
              <a:defRPr sz="2800" b="1" cap="none" baseline="0"/>
            </a:lvl1pPr>
            <a:lvl2pPr>
              <a:lnSpc>
                <a:spcPct val="100000"/>
              </a:lnSpc>
              <a:spcBef>
                <a:spcPts val="0"/>
              </a:spcBef>
              <a:spcAft>
                <a:spcPts val="1200"/>
              </a:spcAft>
              <a:defRPr sz="2400"/>
            </a:lvl2pPr>
            <a:lvl3pPr>
              <a:lnSpc>
                <a:spcPct val="100000"/>
              </a:lnSpc>
              <a:spcBef>
                <a:spcPts val="0"/>
              </a:spcBef>
              <a:spcAft>
                <a:spcPts val="1200"/>
              </a:spcAft>
              <a:defRPr sz="2000"/>
            </a:lvl3pPr>
            <a:lvl4pPr>
              <a:lnSpc>
                <a:spcPct val="100000"/>
              </a:lnSpc>
              <a:spcBef>
                <a:spcPts val="0"/>
              </a:spcBef>
              <a:spcAft>
                <a:spcPts val="1200"/>
              </a:spcAft>
              <a:defRPr sz="1800"/>
            </a:lvl4pPr>
            <a:lvl5pPr>
              <a:lnSpc>
                <a:spcPct val="100000"/>
              </a:lnSpc>
              <a:spcBef>
                <a:spcPts val="0"/>
              </a:spcBef>
              <a:spcAft>
                <a:spcPts val="1200"/>
              </a:spcAft>
              <a:defRPr sz="1800"/>
            </a:lvl5pPr>
          </a:lstStyle>
          <a:p>
            <a:pPr lvl="0"/>
            <a:r>
              <a:rPr lang="en-US" dirty="0" smtClean="0"/>
              <a:t>Click to edit Master text styles</a:t>
            </a:r>
          </a:p>
          <a:p>
            <a:pPr lvl="1"/>
            <a:r>
              <a:rPr lang="en-US" dirty="0" smtClean="0"/>
              <a:t>Second </a:t>
            </a:r>
            <a:r>
              <a:rPr lang="en-US" dirty="0" smtClean="0"/>
              <a:t>level</a:t>
            </a:r>
            <a:endParaRPr lang="en-US" dirty="0" smtClean="0"/>
          </a:p>
        </p:txBody>
      </p:sp>
      <p:sp>
        <p:nvSpPr>
          <p:cNvPr id="4" name="Date Placeholder 3"/>
          <p:cNvSpPr>
            <a:spLocks noGrp="1"/>
          </p:cNvSpPr>
          <p:nvPr>
            <p:ph type="dt" sz="half" idx="10"/>
          </p:nvPr>
        </p:nvSpPr>
        <p:spPr/>
        <p:txBody>
          <a:bodyPr/>
          <a:lstStyle/>
          <a:p>
            <a:fld id="{88102FD0-4C2C-45D9-9C7B-791EEAF3A05A}"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22861566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7" name="Straight Connector 6"/>
          <p:cNvCxnSpPr/>
          <p:nvPr userDrawn="1"/>
        </p:nvCxnSpPr>
        <p:spPr>
          <a:xfrm>
            <a:off x="0" y="3752499"/>
            <a:ext cx="8522898" cy="0"/>
          </a:xfrm>
          <a:prstGeom prst="line">
            <a:avLst/>
          </a:prstGeom>
          <a:ln w="57150">
            <a:solidFill>
              <a:srgbClr val="6432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1054163"/>
            <a:ext cx="78867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3933888"/>
            <a:ext cx="7886700" cy="2225372"/>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02FD0-4C2C-45D9-9C7B-791EEAF3A05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8118369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userDrawn="1"/>
        </p:nvCxnSpPr>
        <p:spPr>
          <a:xfrm>
            <a:off x="431321" y="1552763"/>
            <a:ext cx="8712679" cy="0"/>
          </a:xfrm>
          <a:prstGeom prst="line">
            <a:avLst/>
          </a:prstGeom>
          <a:ln w="57150">
            <a:solidFill>
              <a:srgbClr val="6432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b" anchorCtr="0"/>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102FD0-4C2C-45D9-9C7B-791EEAF3A05A}"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60481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102FD0-4C2C-45D9-9C7B-791EEAF3A05A}"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192040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102FD0-4C2C-45D9-9C7B-791EEAF3A05A}"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240209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02FD0-4C2C-45D9-9C7B-791EEAF3A05A}"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160346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02FD0-4C2C-45D9-9C7B-791EEAF3A05A}"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323038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02FD0-4C2C-45D9-9C7B-791EEAF3A05A}"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46307-3D36-4AD8-8C17-4A1C310BEAAC}" type="slidenum">
              <a:rPr lang="en-US" smtClean="0"/>
              <a:t>‹#›</a:t>
            </a:fld>
            <a:endParaRPr lang="en-US"/>
          </a:p>
        </p:txBody>
      </p:sp>
    </p:spTree>
    <p:extLst>
      <p:ext uri="{BB962C8B-B14F-4D97-AF65-F5344CB8AC3E}">
        <p14:creationId xmlns:p14="http://schemas.microsoft.com/office/powerpoint/2010/main" val="133631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2" name="Picture 4" descr="http://cdn.media.yp.ca/8559769/pcc_0_44258600_1437402037_r.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48770" b="48250"/>
          <a:stretch/>
        </p:blipFill>
        <p:spPr bwMode="auto">
          <a:xfrm>
            <a:off x="19050" y="-239542"/>
            <a:ext cx="9124950" cy="71546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02FD0-4C2C-45D9-9C7B-791EEAF3A05A}" type="datetimeFigureOut">
              <a:rPr lang="en-US" smtClean="0"/>
              <a:t>3/2/2016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46307-3D36-4AD8-8C17-4A1C310BEAAC}" type="slidenum">
              <a:rPr lang="en-US" smtClean="0"/>
              <a:t>‹#›</a:t>
            </a:fld>
            <a:endParaRPr lang="en-US"/>
          </a:p>
        </p:txBody>
      </p:sp>
    </p:spTree>
    <p:extLst>
      <p:ext uri="{BB962C8B-B14F-4D97-AF65-F5344CB8AC3E}">
        <p14:creationId xmlns:p14="http://schemas.microsoft.com/office/powerpoint/2010/main" val="101418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Aharoni" panose="02010803020104030203" pitchFamily="2" charset="-79"/>
          <a:ea typeface="+mj-ea"/>
          <a:cs typeface="Aharoni" panose="020108030201040302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entury" panose="020406040505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Century" panose="020406040505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panose="020406040505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panose="020406040505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panose="020406040505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rotherhoodmutual.com/index.cfm/resourc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convergemidamerica.org/sites/midam/files/resources/docs/church-facilities-use-policy.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hristianlegalforum.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brotherhoodmutual.com/" TargetMode="External"/><Relationship Id="rId5" Type="http://schemas.openxmlformats.org/officeDocument/2006/relationships/hyperlink" Target="http://www.firstliberty.org/" TargetMode="External"/><Relationship Id="rId4" Type="http://schemas.openxmlformats.org/officeDocument/2006/relationships/hyperlink" Target="http://www.adflegal.or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cli.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brotherhoodmutual.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lkiii@hotmail.com"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dailysignal.com/" TargetMode="External"/><Relationship Id="rId7" Type="http://schemas.openxmlformats.org/officeDocument/2006/relationships/hyperlink" Target="http://www.churchlawandtax.com/"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churchlawinstitute.com/" TargetMode="External"/><Relationship Id="rId5" Type="http://schemas.openxmlformats.org/officeDocument/2006/relationships/hyperlink" Target="http://www.firstliberty.org/" TargetMode="External"/><Relationship Id="rId4" Type="http://schemas.openxmlformats.org/officeDocument/2006/relationships/hyperlink" Target="http://www.adflegal.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9189" y="73216"/>
            <a:ext cx="5103222" cy="2564106"/>
          </a:xfrm>
        </p:spPr>
        <p:txBody>
          <a:bodyPr>
            <a:noAutofit/>
          </a:bodyPr>
          <a:lstStyle/>
          <a:p>
            <a:pPr>
              <a:lnSpc>
                <a:spcPts val="4000"/>
              </a:lnSpc>
            </a:pPr>
            <a:r>
              <a:rPr lang="en-US" sz="4400" dirty="0" smtClean="0"/>
              <a:t>Legal Resources for </a:t>
            </a:r>
            <a:r>
              <a:rPr lang="en-US" sz="6600" dirty="0" smtClean="0">
                <a:latin typeface="Brush Script MT" panose="03060802040406070304" pitchFamily="66" charset="0"/>
              </a:rPr>
              <a:t>Churches</a:t>
            </a:r>
            <a:r>
              <a:rPr lang="en-US" sz="4800" dirty="0" smtClean="0"/>
              <a:t/>
            </a:r>
            <a:br>
              <a:rPr lang="en-US" sz="4800" dirty="0" smtClean="0"/>
            </a:br>
            <a:r>
              <a:rPr lang="en-US" sz="2200" dirty="0" smtClean="0"/>
              <a:t>IN THE CURRENT LEGAL CLIMATE</a:t>
            </a:r>
            <a:endParaRPr lang="en-US" sz="2200" dirty="0"/>
          </a:p>
        </p:txBody>
      </p:sp>
      <p:sp>
        <p:nvSpPr>
          <p:cNvPr id="3" name="Subtitle 2"/>
          <p:cNvSpPr>
            <a:spLocks noGrp="1"/>
          </p:cNvSpPr>
          <p:nvPr>
            <p:ph type="subTitle" idx="1"/>
          </p:nvPr>
        </p:nvSpPr>
        <p:spPr>
          <a:xfrm>
            <a:off x="4572000" y="2894644"/>
            <a:ext cx="4237522" cy="1058398"/>
          </a:xfrm>
        </p:spPr>
        <p:txBody>
          <a:bodyPr/>
          <a:lstStyle/>
          <a:p>
            <a:r>
              <a:rPr lang="en-US" b="1" dirty="0" smtClean="0"/>
              <a:t>John </a:t>
            </a:r>
            <a:r>
              <a:rPr lang="en-US" b="1" dirty="0" smtClean="0"/>
              <a:t>Kachelman </a:t>
            </a:r>
            <a:r>
              <a:rPr lang="en-US" b="1" dirty="0" smtClean="0"/>
              <a:t>III</a:t>
            </a:r>
          </a:p>
          <a:p>
            <a:pPr>
              <a:spcBef>
                <a:spcPts val="0"/>
              </a:spcBef>
            </a:pPr>
            <a:r>
              <a:rPr lang="en-US" sz="1600" dirty="0" smtClean="0"/>
              <a:t>2016 Faulkner Lectureship</a:t>
            </a:r>
            <a:endParaRPr lang="en-US" sz="1600" dirty="0"/>
          </a:p>
        </p:txBody>
      </p:sp>
    </p:spTree>
    <p:extLst>
      <p:ext uri="{BB962C8B-B14F-4D97-AF65-F5344CB8AC3E}">
        <p14:creationId xmlns:p14="http://schemas.microsoft.com/office/powerpoint/2010/main" val="256588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dirty="0" smtClean="0">
                <a:latin typeface="Brush Script MT" panose="03060802040406070304" pitchFamily="66" charset="0"/>
              </a:rPr>
              <a:t>Sample Language </a:t>
            </a:r>
            <a:r>
              <a:rPr lang="en-US" dirty="0" smtClean="0"/>
              <a:t>on </a:t>
            </a:r>
            <a:br>
              <a:rPr lang="en-US" dirty="0" smtClean="0"/>
            </a:br>
            <a:r>
              <a:rPr lang="en-US" dirty="0" smtClean="0"/>
              <a:t>the Role of Elders</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smtClean="0"/>
              <a:t>“Decisions on permission to use church property shall be made in the [sole] discretion of our eldership, in accordance with their understanding of Biblical [precepts and] principles. Our elders shall [also] have discretion to refuse or revoke permission for other practical reasons, unrelated to the violation of Biblical [precepts and] principles.” (Gary Massey)</a:t>
            </a:r>
          </a:p>
          <a:p>
            <a:pPr marL="0" indent="0" algn="ctr">
              <a:buNone/>
            </a:pPr>
            <a:r>
              <a:rPr lang="en-US" dirty="0" smtClean="0"/>
              <a:t>“Our elders shall have final authority to decide whether a person is eligible to place membership with this congregation and whether they are faithful based on the teachings of the Bible and their decisions shall not be subject to review by any other early authority.” (Gary Massey)</a:t>
            </a:r>
            <a:endParaRPr lang="en-US" dirty="0"/>
          </a:p>
        </p:txBody>
      </p:sp>
    </p:spTree>
    <p:extLst>
      <p:ext uri="{BB962C8B-B14F-4D97-AF65-F5344CB8AC3E}">
        <p14:creationId xmlns:p14="http://schemas.microsoft.com/office/powerpoint/2010/main" val="400022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Brush Script MT" panose="03060802040406070304" pitchFamily="66" charset="0"/>
              </a:rPr>
              <a:t>Organizational</a:t>
            </a:r>
            <a:r>
              <a:rPr lang="en-US" sz="6000" spc="-300" dirty="0" smtClean="0">
                <a:latin typeface="Brush Script MT" panose="03060802040406070304" pitchFamily="66" charset="0"/>
              </a:rPr>
              <a:t> </a:t>
            </a:r>
            <a:r>
              <a:rPr lang="en-US" dirty="0" smtClean="0"/>
              <a:t>Resources</a:t>
            </a:r>
            <a:endParaRPr lang="en-US" dirty="0"/>
          </a:p>
        </p:txBody>
      </p:sp>
      <p:sp>
        <p:nvSpPr>
          <p:cNvPr id="3" name="Content Placeholder 2"/>
          <p:cNvSpPr>
            <a:spLocks noGrp="1"/>
          </p:cNvSpPr>
          <p:nvPr>
            <p:ph idx="1"/>
          </p:nvPr>
        </p:nvSpPr>
        <p:spPr>
          <a:xfrm>
            <a:off x="628649" y="1825625"/>
            <a:ext cx="8320141" cy="4351338"/>
          </a:xfrm>
        </p:spPr>
        <p:txBody>
          <a:bodyPr>
            <a:normAutofit fontScale="92500" lnSpcReduction="10000"/>
          </a:bodyPr>
          <a:lstStyle/>
          <a:p>
            <a:r>
              <a:rPr lang="en-US" b="1" dirty="0" smtClean="0"/>
              <a:t>Policies</a:t>
            </a:r>
            <a:r>
              <a:rPr lang="en-US" dirty="0" smtClean="0"/>
              <a:t>:</a:t>
            </a:r>
          </a:p>
          <a:p>
            <a:pPr lvl="1">
              <a:buFont typeface="Wingdings" panose="05000000000000000000" pitchFamily="2" charset="2"/>
              <a:buChar char="§"/>
            </a:pPr>
            <a:r>
              <a:rPr lang="en-US" dirty="0"/>
              <a:t>Teacher/Childcare policy (screening)</a:t>
            </a:r>
          </a:p>
          <a:p>
            <a:pPr lvl="1">
              <a:buFont typeface="Wingdings" panose="05000000000000000000" pitchFamily="2" charset="2"/>
              <a:buChar char="§"/>
            </a:pPr>
            <a:r>
              <a:rPr lang="en-US" dirty="0"/>
              <a:t>Employment/Administration</a:t>
            </a:r>
          </a:p>
          <a:p>
            <a:pPr lvl="1">
              <a:buFont typeface="Wingdings" panose="05000000000000000000" pitchFamily="2" charset="2"/>
              <a:buChar char="§"/>
            </a:pPr>
            <a:r>
              <a:rPr lang="en-US" dirty="0" smtClean="0"/>
              <a:t>Facility Use policy</a:t>
            </a:r>
          </a:p>
          <a:p>
            <a:pPr lvl="1">
              <a:buFont typeface="Wingdings" panose="05000000000000000000" pitchFamily="2" charset="2"/>
              <a:buChar char="§"/>
            </a:pPr>
            <a:endParaRPr lang="en-US" dirty="0" smtClean="0"/>
          </a:p>
          <a:p>
            <a:pPr marL="0" indent="0">
              <a:buNone/>
            </a:pPr>
            <a:r>
              <a:rPr lang="en-US" sz="2200" b="1" dirty="0" smtClean="0"/>
              <a:t>Additional Resources</a:t>
            </a:r>
            <a:r>
              <a:rPr lang="en-US" sz="2200" dirty="0" smtClean="0"/>
              <a:t>:</a:t>
            </a:r>
            <a:endParaRPr lang="en-US" sz="2200" dirty="0"/>
          </a:p>
          <a:p>
            <a:pPr>
              <a:buFont typeface="Wingdings" panose="05000000000000000000" pitchFamily="2" charset="2"/>
              <a:buChar char="§"/>
            </a:pPr>
            <a:r>
              <a:rPr lang="en-US" sz="1900" b="0" dirty="0">
                <a:hlinkClick r:id="rId3"/>
              </a:rPr>
              <a:t>www.brotherhoodmutual.com/index.cfm/resources</a:t>
            </a:r>
            <a:endParaRPr lang="en-US" sz="2000" dirty="0"/>
          </a:p>
          <a:p>
            <a:pPr>
              <a:buFont typeface="Wingdings" panose="05000000000000000000" pitchFamily="2" charset="2"/>
              <a:buChar char="§"/>
            </a:pPr>
            <a:r>
              <a:rPr lang="en-US" sz="1900" b="0" dirty="0" smtClean="0">
                <a:hlinkClick r:id="rId4"/>
              </a:rPr>
              <a:t>https</a:t>
            </a:r>
            <a:r>
              <a:rPr lang="en-US" sz="1900" b="0" dirty="0">
                <a:hlinkClick r:id="rId4"/>
              </a:rPr>
              <a:t>://</a:t>
            </a:r>
            <a:r>
              <a:rPr lang="en-US" sz="1900" b="0" dirty="0" smtClean="0">
                <a:hlinkClick r:id="rId4"/>
              </a:rPr>
              <a:t>www.convergemidamerica.org/sites/midam/files/resources/docs/church-facilities-use-policy.pdf</a:t>
            </a:r>
            <a:r>
              <a:rPr lang="en-US" sz="1900" b="0" dirty="0" smtClean="0"/>
              <a:t> (ADF Facility Use Policy)</a:t>
            </a:r>
            <a:endParaRPr lang="en-US" sz="1900" b="0" dirty="0">
              <a:hlinkClick r:id="rId3"/>
            </a:endParaRPr>
          </a:p>
          <a:p>
            <a:pPr>
              <a:buFont typeface="Wingdings" panose="05000000000000000000" pitchFamily="2" charset="2"/>
              <a:buChar char="§"/>
            </a:pPr>
            <a:r>
              <a:rPr lang="en-US" sz="1900" b="0" cap="none" dirty="0" smtClean="0">
                <a:hlinkClick r:id="rId3"/>
              </a:rPr>
              <a:t>www.firstliberty.org/wp-content/uploads/2016/02/RLA_CHURCHES.pdf</a:t>
            </a:r>
          </a:p>
        </p:txBody>
      </p:sp>
    </p:spTree>
    <p:extLst>
      <p:ext uri="{BB962C8B-B14F-4D97-AF65-F5344CB8AC3E}">
        <p14:creationId xmlns:p14="http://schemas.microsoft.com/office/powerpoint/2010/main" val="2120728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Suggestions for Facility Use Policy</a:t>
            </a:r>
            <a:endParaRPr lang="en-US" dirty="0"/>
          </a:p>
        </p:txBody>
      </p:sp>
      <p:sp>
        <p:nvSpPr>
          <p:cNvPr id="3" name="Content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6150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6000" dirty="0" smtClean="0">
                <a:latin typeface="Brush Script MT" panose="03060802040406070304" pitchFamily="66" charset="0"/>
              </a:rPr>
              <a:t>Facilities Usage </a:t>
            </a:r>
            <a:r>
              <a:rPr lang="en-US" dirty="0" smtClean="0"/>
              <a:t>Policy</a:t>
            </a:r>
            <a:endParaRPr lang="en-US" dirty="0"/>
          </a:p>
        </p:txBody>
      </p:sp>
      <p:sp>
        <p:nvSpPr>
          <p:cNvPr id="8" name="Content Placeholder 7"/>
          <p:cNvSpPr>
            <a:spLocks noGrp="1"/>
          </p:cNvSpPr>
          <p:nvPr>
            <p:ph idx="1"/>
          </p:nvPr>
        </p:nvSpPr>
        <p:spPr/>
        <p:txBody>
          <a:bodyPr/>
          <a:lstStyle/>
          <a:p>
            <a:pPr marL="514350" indent="-514350">
              <a:buFont typeface="+mj-lt"/>
              <a:buAutoNum type="arabicPeriod"/>
            </a:pPr>
            <a:r>
              <a:rPr lang="en-US" dirty="0" smtClean="0"/>
              <a:t>Limited use of the building</a:t>
            </a:r>
          </a:p>
          <a:p>
            <a:pPr lvl="1"/>
            <a:r>
              <a:rPr lang="en-US" dirty="0" smtClean="0"/>
              <a:t>For </a:t>
            </a:r>
            <a:r>
              <a:rPr lang="en-US" b="1" i="1" dirty="0" smtClean="0"/>
              <a:t>religious</a:t>
            </a:r>
            <a:r>
              <a:rPr lang="en-US" dirty="0" smtClean="0"/>
              <a:t> and </a:t>
            </a:r>
            <a:r>
              <a:rPr lang="en-US" b="1" i="1" dirty="0" smtClean="0"/>
              <a:t>ministry</a:t>
            </a:r>
            <a:r>
              <a:rPr lang="en-US" dirty="0" smtClean="0"/>
              <a:t> purposes – do not use or allow others to use the building for non-religious purposes.</a:t>
            </a:r>
          </a:p>
        </p:txBody>
      </p:sp>
    </p:spTree>
    <p:extLst>
      <p:ext uri="{BB962C8B-B14F-4D97-AF65-F5344CB8AC3E}">
        <p14:creationId xmlns:p14="http://schemas.microsoft.com/office/powerpoint/2010/main" val="3479396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latin typeface="Brush Script MT" panose="03060802040406070304" pitchFamily="66" charset="0"/>
              </a:rPr>
              <a:t>Sample Language</a:t>
            </a:r>
            <a:endParaRPr lang="en-US" sz="6000" dirty="0">
              <a:latin typeface="Brush Script MT" panose="03060802040406070304" pitchFamily="66" charset="0"/>
            </a:endParaRPr>
          </a:p>
        </p:txBody>
      </p:sp>
      <p:sp>
        <p:nvSpPr>
          <p:cNvPr id="8" name="Content Placeholder 7"/>
          <p:cNvSpPr>
            <a:spLocks noGrp="1"/>
          </p:cNvSpPr>
          <p:nvPr>
            <p:ph idx="1"/>
          </p:nvPr>
        </p:nvSpPr>
        <p:spPr/>
        <p:txBody>
          <a:bodyPr/>
          <a:lstStyle/>
          <a:p>
            <a:pPr marL="0" indent="0" algn="ctr">
              <a:buNone/>
            </a:pPr>
            <a:r>
              <a:rPr lang="en-US" dirty="0" smtClean="0"/>
              <a:t>“Our church facilities shall be used solely for religious and ministry purposes, regardless of the location of the facility.  This shall include worship, church fellowship, religious teaching, weddings, and benevolence.  No activities shall be permitted which are inconsistent with the church’s mission, message or viewpoint, as determined solely by the elders of this congregation.”</a:t>
            </a:r>
            <a:endParaRPr lang="en-US" dirty="0"/>
          </a:p>
        </p:txBody>
      </p:sp>
    </p:spTree>
    <p:extLst>
      <p:ext uri="{BB962C8B-B14F-4D97-AF65-F5344CB8AC3E}">
        <p14:creationId xmlns:p14="http://schemas.microsoft.com/office/powerpoint/2010/main" val="2878450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latin typeface="Brush Script MT" panose="03060802040406070304" pitchFamily="66" charset="0"/>
              </a:rPr>
              <a:t>Facilities </a:t>
            </a:r>
            <a:r>
              <a:rPr lang="en-US" sz="6000" dirty="0" smtClean="0">
                <a:latin typeface="Brush Script MT" panose="03060802040406070304" pitchFamily="66" charset="0"/>
              </a:rPr>
              <a:t>Usage </a:t>
            </a:r>
            <a:r>
              <a:rPr lang="en-US" dirty="0" smtClean="0"/>
              <a:t>Policy</a:t>
            </a:r>
            <a:endParaRPr lang="en-US" dirty="0"/>
          </a:p>
        </p:txBody>
      </p:sp>
      <p:sp>
        <p:nvSpPr>
          <p:cNvPr id="8" name="Content Placeholder 7"/>
          <p:cNvSpPr>
            <a:spLocks noGrp="1"/>
          </p:cNvSpPr>
          <p:nvPr>
            <p:ph idx="1"/>
          </p:nvPr>
        </p:nvSpPr>
        <p:spPr/>
        <p:txBody>
          <a:bodyPr>
            <a:normAutofit/>
          </a:bodyPr>
          <a:lstStyle/>
          <a:p>
            <a:pPr marL="514350" indent="-514350" defTabSz="457200">
              <a:spcBef>
                <a:spcPts val="0"/>
              </a:spcBef>
              <a:buClrTx/>
              <a:buSzTx/>
              <a:buFont typeface="+mj-lt"/>
              <a:buAutoNum type="arabicPeriod"/>
              <a:defRPr/>
            </a:pPr>
            <a:r>
              <a:rPr lang="en-US" sz="2800" dirty="0" smtClean="0"/>
              <a:t>Limited use of the building</a:t>
            </a:r>
          </a:p>
          <a:p>
            <a:pPr marL="514350" indent="-514350" defTabSz="457200">
              <a:spcBef>
                <a:spcPts val="0"/>
              </a:spcBef>
              <a:buClrTx/>
              <a:buSzTx/>
              <a:buFont typeface="+mj-lt"/>
              <a:buAutoNum type="arabicPeriod"/>
              <a:defRPr/>
            </a:pPr>
            <a:r>
              <a:rPr lang="en-US" sz="2800" dirty="0" smtClean="0"/>
              <a:t>No </a:t>
            </a:r>
            <a:r>
              <a:rPr lang="en-US" sz="2800" dirty="0"/>
              <a:t>fees </a:t>
            </a:r>
            <a:endParaRPr lang="en-US" dirty="0" smtClean="0"/>
          </a:p>
          <a:p>
            <a:pPr lvl="1" defTabSz="457200">
              <a:defRPr/>
            </a:pPr>
            <a:r>
              <a:rPr lang="en-US" sz="2400" dirty="0" smtClean="0"/>
              <a:t>Do </a:t>
            </a:r>
            <a:r>
              <a:rPr lang="en-US" sz="2400" dirty="0"/>
              <a:t>not charge rent or clean-up fees so that it doesn’t look like a business but an extension of your ministry. </a:t>
            </a:r>
            <a:endParaRPr lang="en-US" sz="2400" dirty="0" smtClean="0"/>
          </a:p>
          <a:p>
            <a:pPr lvl="1" defTabSz="457200">
              <a:defRPr/>
            </a:pPr>
            <a:r>
              <a:rPr lang="en-US" sz="2400" dirty="0" smtClean="0"/>
              <a:t>Alternatively</a:t>
            </a:r>
            <a:r>
              <a:rPr lang="en-US" sz="2400" dirty="0"/>
              <a:t>,</a:t>
            </a:r>
            <a:r>
              <a:rPr lang="en-US" sz="2400" b="1" dirty="0"/>
              <a:t> if</a:t>
            </a:r>
            <a:r>
              <a:rPr lang="en-US" sz="2400" dirty="0"/>
              <a:t> your building is paid </a:t>
            </a:r>
            <a:r>
              <a:rPr lang="en-US" sz="2400" dirty="0" smtClean="0"/>
              <a:t>off, </a:t>
            </a:r>
            <a:r>
              <a:rPr lang="en-US" sz="2400" dirty="0"/>
              <a:t>you may choose to charge less than fair market value</a:t>
            </a:r>
            <a:r>
              <a:rPr lang="en-US" sz="2400" dirty="0" smtClean="0"/>
              <a:t>.</a:t>
            </a:r>
          </a:p>
          <a:p>
            <a:pPr lvl="1" defTabSz="457200">
              <a:defRPr/>
            </a:pPr>
            <a:r>
              <a:rPr lang="en-US" dirty="0" smtClean="0"/>
              <a:t>A minor “cleaning fee” should not be a problem if needed.</a:t>
            </a:r>
            <a:endParaRPr lang="en-US" sz="2400" dirty="0"/>
          </a:p>
          <a:p>
            <a:pPr marL="514350" indent="-514350">
              <a:buFont typeface="+mj-lt"/>
              <a:buAutoNum type="arabicPeriod"/>
            </a:pPr>
            <a:endParaRPr lang="en-US" sz="3200" dirty="0"/>
          </a:p>
        </p:txBody>
      </p:sp>
    </p:spTree>
    <p:extLst>
      <p:ext uri="{BB962C8B-B14F-4D97-AF65-F5344CB8AC3E}">
        <p14:creationId xmlns:p14="http://schemas.microsoft.com/office/powerpoint/2010/main" val="1796608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latin typeface="Brush Script MT" panose="03060802040406070304" pitchFamily="66" charset="0"/>
              </a:rPr>
              <a:t>Sample Language</a:t>
            </a:r>
            <a:endParaRPr lang="en-US" sz="6000" dirty="0">
              <a:latin typeface="Brush Script MT" panose="03060802040406070304" pitchFamily="66" charset="0"/>
            </a:endParaRPr>
          </a:p>
        </p:txBody>
      </p:sp>
      <p:sp>
        <p:nvSpPr>
          <p:cNvPr id="6" name="Content Placeholder 5"/>
          <p:cNvSpPr>
            <a:spLocks noGrp="1"/>
          </p:cNvSpPr>
          <p:nvPr>
            <p:ph idx="1"/>
          </p:nvPr>
        </p:nvSpPr>
        <p:spPr/>
        <p:txBody>
          <a:bodyPr>
            <a:normAutofit/>
          </a:bodyPr>
          <a:lstStyle/>
          <a:p>
            <a:pPr marL="0" indent="0" algn="ctr">
              <a:buNone/>
            </a:pPr>
            <a:r>
              <a:rPr lang="en-US" b="0" dirty="0" smtClean="0"/>
              <a:t>“</a:t>
            </a:r>
            <a:r>
              <a:rPr lang="en-US" dirty="0" smtClean="0"/>
              <a:t>The church </a:t>
            </a:r>
            <a:r>
              <a:rPr lang="en-US" dirty="0" smtClean="0"/>
              <a:t>is </a:t>
            </a:r>
            <a:r>
              <a:rPr lang="en-US" dirty="0"/>
              <a:t>a not-for-profit corporation. Because the facility is exclusively utilized for religious and ministry purposes, it may be reserved for the below-market rate of $___________. The fee is intended to be used for general maintenance and cleaning of church facilities.</a:t>
            </a:r>
            <a:r>
              <a:rPr lang="en-US" dirty="0" smtClean="0"/>
              <a:t>” </a:t>
            </a:r>
          </a:p>
          <a:p>
            <a:pPr marL="0" indent="0" algn="r">
              <a:buNone/>
            </a:pPr>
            <a:r>
              <a:rPr lang="en-US" dirty="0" smtClean="0"/>
              <a:t>(Liberty Institute)</a:t>
            </a:r>
          </a:p>
        </p:txBody>
      </p:sp>
    </p:spTree>
    <p:extLst>
      <p:ext uri="{BB962C8B-B14F-4D97-AF65-F5344CB8AC3E}">
        <p14:creationId xmlns:p14="http://schemas.microsoft.com/office/powerpoint/2010/main" val="243432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latin typeface="Brush Script MT" panose="03060802040406070304" pitchFamily="66" charset="0"/>
              </a:rPr>
              <a:t>Facilities </a:t>
            </a:r>
            <a:r>
              <a:rPr lang="en-US" sz="6000" dirty="0" smtClean="0">
                <a:latin typeface="Brush Script MT" panose="03060802040406070304" pitchFamily="66" charset="0"/>
              </a:rPr>
              <a:t>Usage </a:t>
            </a:r>
            <a:r>
              <a:rPr lang="en-US" dirty="0" smtClean="0"/>
              <a:t>Policy</a:t>
            </a:r>
            <a:endParaRPr lang="en-US" dirty="0"/>
          </a:p>
        </p:txBody>
      </p:sp>
      <p:sp>
        <p:nvSpPr>
          <p:cNvPr id="8" name="Content Placeholder 7"/>
          <p:cNvSpPr>
            <a:spLocks noGrp="1"/>
          </p:cNvSpPr>
          <p:nvPr>
            <p:ph idx="1"/>
          </p:nvPr>
        </p:nvSpPr>
        <p:spPr/>
        <p:txBody>
          <a:bodyPr>
            <a:normAutofit/>
          </a:bodyPr>
          <a:lstStyle/>
          <a:p>
            <a:pPr marL="514350" indent="-514350" defTabSz="457200">
              <a:spcBef>
                <a:spcPts val="0"/>
              </a:spcBef>
              <a:buClrTx/>
              <a:buSzTx/>
              <a:buFont typeface="+mj-lt"/>
              <a:buAutoNum type="arabicPeriod"/>
              <a:defRPr/>
            </a:pPr>
            <a:r>
              <a:rPr lang="en-US" sz="2800" dirty="0" smtClean="0"/>
              <a:t>Limited use of the building</a:t>
            </a:r>
          </a:p>
          <a:p>
            <a:pPr marL="514350" indent="-514350" defTabSz="457200">
              <a:spcBef>
                <a:spcPts val="0"/>
              </a:spcBef>
              <a:buClrTx/>
              <a:buSzTx/>
              <a:buFont typeface="+mj-lt"/>
              <a:buAutoNum type="arabicPeriod"/>
              <a:defRPr/>
            </a:pPr>
            <a:r>
              <a:rPr lang="en-US" sz="2800" dirty="0" smtClean="0"/>
              <a:t>No </a:t>
            </a:r>
            <a:r>
              <a:rPr lang="en-US" sz="2800" dirty="0"/>
              <a:t>fees </a:t>
            </a:r>
            <a:endParaRPr lang="en-US" dirty="0" smtClean="0"/>
          </a:p>
          <a:p>
            <a:pPr marL="514350" indent="-514350" defTabSz="457200">
              <a:buFont typeface="+mj-lt"/>
              <a:buAutoNum type="arabicPeriod" startAt="3"/>
              <a:defRPr/>
            </a:pPr>
            <a:r>
              <a:rPr lang="en-US" dirty="0"/>
              <a:t>Limit </a:t>
            </a:r>
            <a:r>
              <a:rPr lang="en-US" dirty="0" smtClean="0"/>
              <a:t>users </a:t>
            </a:r>
            <a:r>
              <a:rPr lang="en-US" dirty="0"/>
              <a:t>of the building to members of the church in good </a:t>
            </a:r>
            <a:r>
              <a:rPr lang="en-US" dirty="0" smtClean="0"/>
              <a:t>standing</a:t>
            </a:r>
            <a:endParaRPr lang="en-US" dirty="0"/>
          </a:p>
          <a:p>
            <a:pPr marL="688975" lvl="2" indent="-231775" defTabSz="457200">
              <a:defRPr/>
            </a:pPr>
            <a:r>
              <a:rPr lang="en-US" sz="2600" dirty="0"/>
              <a:t>Alternatively, you may choose to allow limited use (for certain purposes) to non-members whose beliefs or conduct are not in conflict with the church’s beliefs and teaching (must be clearly stated in writing</a:t>
            </a:r>
            <a:r>
              <a:rPr lang="en-US" sz="2600" dirty="0" smtClean="0"/>
              <a:t>).</a:t>
            </a:r>
            <a:endParaRPr lang="en-US" sz="2600" dirty="0"/>
          </a:p>
        </p:txBody>
      </p:sp>
    </p:spTree>
    <p:extLst>
      <p:ext uri="{BB962C8B-B14F-4D97-AF65-F5344CB8AC3E}">
        <p14:creationId xmlns:p14="http://schemas.microsoft.com/office/powerpoint/2010/main" val="982209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latin typeface="Brush Script MT" panose="03060802040406070304" pitchFamily="66" charset="0"/>
              </a:rPr>
              <a:t>Sample Language</a:t>
            </a:r>
            <a:endParaRPr lang="en-US" sz="6000" dirty="0">
              <a:latin typeface="Brush Script MT" panose="03060802040406070304" pitchFamily="66" charset="0"/>
            </a:endParaRPr>
          </a:p>
        </p:txBody>
      </p:sp>
      <p:sp>
        <p:nvSpPr>
          <p:cNvPr id="6" name="Content Placeholder 5"/>
          <p:cNvSpPr>
            <a:spLocks noGrp="1"/>
          </p:cNvSpPr>
          <p:nvPr>
            <p:ph idx="1"/>
          </p:nvPr>
        </p:nvSpPr>
        <p:spPr/>
        <p:txBody>
          <a:bodyPr>
            <a:normAutofit fontScale="77500" lnSpcReduction="20000"/>
          </a:bodyPr>
          <a:lstStyle/>
          <a:p>
            <a:pPr marL="0" indent="0" algn="ctr">
              <a:buNone/>
            </a:pPr>
            <a:r>
              <a:rPr lang="en-US" dirty="0" smtClean="0"/>
              <a:t>“Church facilities are not generally open to the public and may not be used by persons or groups holding, advancing, or advocating beliefs that conflict with the church’s beliefs or teachings – including but not limited to [list any and all written policies or guidelines], which are incorporated herein by reference, as if fully set forth herein </a:t>
            </a:r>
            <a:br>
              <a:rPr lang="en-US" dirty="0" smtClean="0"/>
            </a:br>
            <a:r>
              <a:rPr lang="en-US" dirty="0" smtClean="0"/>
              <a:t>(Liberty Institute)</a:t>
            </a:r>
          </a:p>
          <a:p>
            <a:pPr marL="0" indent="0" algn="ctr">
              <a:buNone/>
            </a:pPr>
            <a:r>
              <a:rPr lang="en-US" dirty="0" smtClean="0"/>
              <a:t>“Any facilities that are made available to approved non-members for usage are meant to further the church’s ministry…For this reason, [these facilities] cannot be used for purposes that contradict the church’s beliefs [or teachings], which would constitute a grave violation of the church’s…religious [doctrine and] practices….” </a:t>
            </a:r>
            <a:br>
              <a:rPr lang="en-US" dirty="0" smtClean="0"/>
            </a:br>
            <a:r>
              <a:rPr lang="en-US" dirty="0" smtClean="0"/>
              <a:t>(Liberty Institute)</a:t>
            </a:r>
          </a:p>
          <a:p>
            <a:endParaRPr lang="en-US" dirty="0" smtClean="0"/>
          </a:p>
        </p:txBody>
      </p:sp>
    </p:spTree>
    <p:extLst>
      <p:ext uri="{BB962C8B-B14F-4D97-AF65-F5344CB8AC3E}">
        <p14:creationId xmlns:p14="http://schemas.microsoft.com/office/powerpoint/2010/main" val="1386761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latin typeface="Brush Script MT" panose="03060802040406070304" pitchFamily="66" charset="0"/>
              </a:rPr>
              <a:t>Facilities </a:t>
            </a:r>
            <a:r>
              <a:rPr lang="en-US" sz="6000" dirty="0" smtClean="0">
                <a:latin typeface="Brush Script MT" panose="03060802040406070304" pitchFamily="66" charset="0"/>
              </a:rPr>
              <a:t>Usage </a:t>
            </a:r>
            <a:r>
              <a:rPr lang="en-US" dirty="0" smtClean="0"/>
              <a:t>Policy</a:t>
            </a:r>
            <a:endParaRPr lang="en-US" dirty="0"/>
          </a:p>
        </p:txBody>
      </p:sp>
      <p:sp>
        <p:nvSpPr>
          <p:cNvPr id="8" name="Content Placeholder 7"/>
          <p:cNvSpPr>
            <a:spLocks noGrp="1"/>
          </p:cNvSpPr>
          <p:nvPr>
            <p:ph idx="1"/>
          </p:nvPr>
        </p:nvSpPr>
        <p:spPr/>
        <p:txBody>
          <a:bodyPr>
            <a:normAutofit fontScale="92500" lnSpcReduction="20000"/>
          </a:bodyPr>
          <a:lstStyle/>
          <a:p>
            <a:pPr marL="514350" indent="-514350" defTabSz="457200">
              <a:spcBef>
                <a:spcPts val="0"/>
              </a:spcBef>
              <a:buClrTx/>
              <a:buSzTx/>
              <a:buFont typeface="+mj-lt"/>
              <a:buAutoNum type="arabicPeriod"/>
              <a:defRPr/>
            </a:pPr>
            <a:r>
              <a:rPr lang="en-US" sz="2800" dirty="0" smtClean="0"/>
              <a:t>Limited use of the building</a:t>
            </a:r>
          </a:p>
          <a:p>
            <a:pPr marL="514350" indent="-514350" defTabSz="457200">
              <a:spcBef>
                <a:spcPts val="0"/>
              </a:spcBef>
              <a:buClrTx/>
              <a:buSzTx/>
              <a:buFont typeface="+mj-lt"/>
              <a:buAutoNum type="arabicPeriod"/>
              <a:defRPr/>
            </a:pPr>
            <a:r>
              <a:rPr lang="en-US" sz="2800" dirty="0" smtClean="0"/>
              <a:t>No </a:t>
            </a:r>
            <a:r>
              <a:rPr lang="en-US" sz="2800" dirty="0"/>
              <a:t>fees </a:t>
            </a:r>
            <a:endParaRPr lang="en-US" dirty="0" smtClean="0"/>
          </a:p>
          <a:p>
            <a:pPr marL="514350" indent="-514350" defTabSz="457200">
              <a:buFont typeface="+mj-lt"/>
              <a:buAutoNum type="arabicPeriod" startAt="3"/>
              <a:defRPr/>
            </a:pPr>
            <a:r>
              <a:rPr lang="en-US" dirty="0"/>
              <a:t>Limit </a:t>
            </a:r>
            <a:r>
              <a:rPr lang="en-US" dirty="0" smtClean="0"/>
              <a:t>users </a:t>
            </a:r>
            <a:r>
              <a:rPr lang="en-US" dirty="0"/>
              <a:t>of the building to members of the church in good </a:t>
            </a:r>
            <a:r>
              <a:rPr lang="en-US" dirty="0" smtClean="0"/>
              <a:t>standing</a:t>
            </a:r>
          </a:p>
          <a:p>
            <a:pPr marL="514350" indent="-514350" defTabSz="457200">
              <a:buFont typeface="+mj-lt"/>
              <a:buAutoNum type="arabicPeriod" startAt="3"/>
              <a:defRPr/>
            </a:pPr>
            <a:r>
              <a:rPr lang="en-US" dirty="0"/>
              <a:t>Include restrictions that make clear that under no circumstances will anyone be allowed to the use building to facilitate conduct or relationships the Bible condemns.  </a:t>
            </a:r>
          </a:p>
          <a:p>
            <a:pPr lvl="1" defTabSz="457200">
              <a:defRPr/>
            </a:pPr>
            <a:r>
              <a:rPr lang="en-US" dirty="0"/>
              <a:t>Give concrete examples such as hosting a party with alcohol, a same-sex wedding, or marriage to a person ineligible due to an unscriptural divorce</a:t>
            </a:r>
            <a:r>
              <a:rPr lang="en-US" dirty="0" smtClean="0"/>
              <a:t>.</a:t>
            </a:r>
            <a:endParaRPr lang="en-US" dirty="0"/>
          </a:p>
        </p:txBody>
      </p:sp>
    </p:spTree>
    <p:extLst>
      <p:ext uri="{BB962C8B-B14F-4D97-AF65-F5344CB8AC3E}">
        <p14:creationId xmlns:p14="http://schemas.microsoft.com/office/powerpoint/2010/main" val="552072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t>
            </a:r>
            <a:br>
              <a:rPr lang="en-US" dirty="0" smtClean="0"/>
            </a:br>
            <a:r>
              <a:rPr lang="en-US" dirty="0" smtClean="0"/>
              <a:t>Legal Climate</a:t>
            </a:r>
            <a:endParaRPr lang="en-US" dirty="0"/>
          </a:p>
        </p:txBody>
      </p:sp>
      <p:sp>
        <p:nvSpPr>
          <p:cNvPr id="3" name="Content Placeholder 2"/>
          <p:cNvSpPr>
            <a:spLocks noGrp="1"/>
          </p:cNvSpPr>
          <p:nvPr>
            <p:ph type="body" idx="1"/>
          </p:nvPr>
        </p:nvSpPr>
        <p:spPr/>
        <p:txBody>
          <a:bodyPr/>
          <a:lstStyle/>
          <a:p>
            <a:pPr marL="342900" indent="-342900">
              <a:buFont typeface="Arial" panose="020B0604020202020204" pitchFamily="34" charset="0"/>
              <a:buChar char="•"/>
            </a:pPr>
            <a:r>
              <a:rPr lang="en-US" dirty="0" smtClean="0"/>
              <a:t>Attacks on freedom of religion</a:t>
            </a:r>
          </a:p>
          <a:p>
            <a:pPr marL="342900" indent="-342900">
              <a:buFont typeface="Arial" panose="020B0604020202020204" pitchFamily="34" charset="0"/>
              <a:buChar char="•"/>
            </a:pPr>
            <a:r>
              <a:rPr lang="en-US" dirty="0" smtClean="0"/>
              <a:t>Government intervention of preacher’s sermons</a:t>
            </a:r>
          </a:p>
          <a:p>
            <a:pPr marL="342900" indent="-342900">
              <a:buFont typeface="Arial" panose="020B0604020202020204" pitchFamily="34" charset="0"/>
              <a:buChar char="•"/>
            </a:pPr>
            <a:r>
              <a:rPr lang="en-US" dirty="0" smtClean="0"/>
              <a:t>Post </a:t>
            </a:r>
            <a:r>
              <a:rPr lang="en-US" i="1" u="sng" dirty="0" smtClean="0"/>
              <a:t>Obergefell v. Hodges </a:t>
            </a:r>
            <a:r>
              <a:rPr lang="en-US" dirty="0" smtClean="0"/>
              <a:t>concerns</a:t>
            </a:r>
          </a:p>
          <a:p>
            <a:pPr marL="342900" indent="-342900">
              <a:buFont typeface="Arial" panose="020B0604020202020204" pitchFamily="34" charset="0"/>
              <a:buChar char="•"/>
            </a:pPr>
            <a:r>
              <a:rPr lang="en-US" dirty="0" smtClean="0"/>
              <a:t>Other legal concerns…</a:t>
            </a:r>
            <a:endParaRPr lang="en-US" dirty="0" smtClean="0"/>
          </a:p>
        </p:txBody>
      </p:sp>
    </p:spTree>
    <p:extLst>
      <p:ext uri="{BB962C8B-B14F-4D97-AF65-F5344CB8AC3E}">
        <p14:creationId xmlns:p14="http://schemas.microsoft.com/office/powerpoint/2010/main" val="3605656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latin typeface="Brush Script MT" panose="03060802040406070304" pitchFamily="66" charset="0"/>
              </a:rPr>
              <a:t>Sample Language</a:t>
            </a:r>
            <a:endParaRPr lang="en-US" sz="6000" dirty="0">
              <a:latin typeface="Brush Script MT" panose="03060802040406070304" pitchFamily="66" charset="0"/>
            </a:endParaRPr>
          </a:p>
        </p:txBody>
      </p:sp>
      <p:sp>
        <p:nvSpPr>
          <p:cNvPr id="6" name="Content Placeholder 5"/>
          <p:cNvSpPr>
            <a:spLocks noGrp="1"/>
          </p:cNvSpPr>
          <p:nvPr>
            <p:ph idx="1"/>
          </p:nvPr>
        </p:nvSpPr>
        <p:spPr>
          <a:xfrm>
            <a:off x="628649" y="1825624"/>
            <a:ext cx="8207125" cy="4719013"/>
          </a:xfrm>
        </p:spPr>
        <p:txBody>
          <a:bodyPr>
            <a:normAutofit fontScale="70000" lnSpcReduction="20000"/>
          </a:bodyPr>
          <a:lstStyle/>
          <a:p>
            <a:pPr marL="0" indent="0">
              <a:buNone/>
            </a:pPr>
            <a:r>
              <a:rPr lang="en-US" dirty="0" smtClean="0"/>
              <a:t>“Each individual or group utilizing these facilities is required to sign this Facility Usage Agreement acknowledging they understand and agree to abide by the following use restrictions at all times: [List any and all guidelines or rules; below is just a sample]</a:t>
            </a:r>
          </a:p>
          <a:p>
            <a:pPr marL="457200" lvl="1" indent="0">
              <a:buNone/>
            </a:pPr>
            <a:r>
              <a:rPr lang="en-US" dirty="0" smtClean="0"/>
              <a:t>Use of any alcohol, tobacco, marijuana, or illicit drugs is strictly prohibited on church property.</a:t>
            </a:r>
          </a:p>
          <a:p>
            <a:pPr marL="457200" lvl="1" indent="0">
              <a:buNone/>
            </a:pPr>
            <a:r>
              <a:rPr lang="en-US" dirty="0" smtClean="0"/>
              <a:t>Church facilities shall not used to host the rehearsal dinner, wedding or reception of a same-sex couple or any persons ineligible to marry due to an unscriptural divorce. </a:t>
            </a:r>
          </a:p>
          <a:p>
            <a:pPr marL="457200" lvl="1" indent="0">
              <a:buNone/>
            </a:pPr>
            <a:r>
              <a:rPr lang="en-US" dirty="0" smtClean="0"/>
              <a:t>Church facilities are to be used with care and left in good condition. </a:t>
            </a:r>
          </a:p>
          <a:p>
            <a:pPr marL="457200" lvl="1" indent="0">
              <a:buNone/>
            </a:pPr>
            <a:r>
              <a:rPr lang="en-US" dirty="0" smtClean="0"/>
              <a:t>Invitees reserving church facilities must confine usage to the following approved areas: [insert description]</a:t>
            </a:r>
          </a:p>
          <a:p>
            <a:pPr marL="457200" lvl="1" indent="0">
              <a:buNone/>
            </a:pPr>
            <a:r>
              <a:rPr lang="en-US" dirty="0" smtClean="0"/>
              <a:t>Any events involving children and youth requires adequate adult supervision, provided by the reserving invitees.</a:t>
            </a:r>
          </a:p>
          <a:p>
            <a:pPr marL="457200" lvl="1" indent="0">
              <a:buNone/>
            </a:pPr>
            <a:r>
              <a:rPr lang="en-US" dirty="0" smtClean="0"/>
              <a:t>The church reserves the right to accept or deny any applicants who seek to utilize or reserve these facilities, at the sole discretion of the eldership.”</a:t>
            </a:r>
            <a:endParaRPr lang="en-US" dirty="0"/>
          </a:p>
        </p:txBody>
      </p:sp>
    </p:spTree>
    <p:extLst>
      <p:ext uri="{BB962C8B-B14F-4D97-AF65-F5344CB8AC3E}">
        <p14:creationId xmlns:p14="http://schemas.microsoft.com/office/powerpoint/2010/main" val="3646086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latin typeface="Brush Script MT" panose="03060802040406070304" pitchFamily="66" charset="0"/>
              </a:rPr>
              <a:t>Facilities </a:t>
            </a:r>
            <a:r>
              <a:rPr lang="en-US" sz="6000" dirty="0" smtClean="0">
                <a:latin typeface="Brush Script MT" panose="03060802040406070304" pitchFamily="66" charset="0"/>
              </a:rPr>
              <a:t>Usage </a:t>
            </a:r>
            <a:r>
              <a:rPr lang="en-US" dirty="0" smtClean="0"/>
              <a:t>Policy</a:t>
            </a:r>
            <a:endParaRPr lang="en-US" dirty="0"/>
          </a:p>
        </p:txBody>
      </p:sp>
      <p:sp>
        <p:nvSpPr>
          <p:cNvPr id="8" name="Content Placeholder 7"/>
          <p:cNvSpPr>
            <a:spLocks noGrp="1"/>
          </p:cNvSpPr>
          <p:nvPr>
            <p:ph idx="1"/>
          </p:nvPr>
        </p:nvSpPr>
        <p:spPr/>
        <p:txBody>
          <a:bodyPr>
            <a:normAutofit fontScale="92500" lnSpcReduction="10000"/>
          </a:bodyPr>
          <a:lstStyle/>
          <a:p>
            <a:pPr marL="514350" indent="-514350" defTabSz="457200">
              <a:spcBef>
                <a:spcPts val="0"/>
              </a:spcBef>
              <a:buClrTx/>
              <a:buSzTx/>
              <a:buFont typeface="+mj-lt"/>
              <a:buAutoNum type="arabicPeriod"/>
              <a:defRPr/>
            </a:pPr>
            <a:r>
              <a:rPr lang="en-US" sz="2800" dirty="0" smtClean="0"/>
              <a:t>Limited use of the building</a:t>
            </a:r>
          </a:p>
          <a:p>
            <a:pPr marL="514350" indent="-514350" defTabSz="457200">
              <a:spcBef>
                <a:spcPts val="0"/>
              </a:spcBef>
              <a:buClrTx/>
              <a:buSzTx/>
              <a:buFont typeface="+mj-lt"/>
              <a:buAutoNum type="arabicPeriod"/>
              <a:defRPr/>
            </a:pPr>
            <a:r>
              <a:rPr lang="en-US" sz="2800" dirty="0" smtClean="0"/>
              <a:t>No </a:t>
            </a:r>
            <a:r>
              <a:rPr lang="en-US" sz="2800" dirty="0"/>
              <a:t>fees </a:t>
            </a:r>
            <a:endParaRPr lang="en-US" dirty="0" smtClean="0"/>
          </a:p>
          <a:p>
            <a:pPr marL="514350" indent="-514350" defTabSz="457200">
              <a:buFont typeface="+mj-lt"/>
              <a:buAutoNum type="arabicPeriod" startAt="3"/>
              <a:defRPr/>
            </a:pPr>
            <a:r>
              <a:rPr lang="en-US" dirty="0"/>
              <a:t>Limit </a:t>
            </a:r>
            <a:r>
              <a:rPr lang="en-US" dirty="0" smtClean="0"/>
              <a:t>users </a:t>
            </a:r>
            <a:r>
              <a:rPr lang="en-US" dirty="0"/>
              <a:t>of the building to members of the church in good </a:t>
            </a:r>
            <a:r>
              <a:rPr lang="en-US" dirty="0" smtClean="0"/>
              <a:t>standing</a:t>
            </a:r>
          </a:p>
          <a:p>
            <a:pPr marL="514350" indent="-514350" defTabSz="457200">
              <a:buFont typeface="+mj-lt"/>
              <a:buAutoNum type="arabicPeriod" startAt="3"/>
              <a:defRPr/>
            </a:pPr>
            <a:r>
              <a:rPr lang="en-US" dirty="0"/>
              <a:t>Include restrictions that make clear that under no circumstances will anyone be allowed to the use building to facilitate conduct or relationships the Bible condemns. </a:t>
            </a:r>
            <a:endParaRPr lang="en-US" dirty="0" smtClean="0"/>
          </a:p>
          <a:p>
            <a:pPr marL="514350" indent="-514350" defTabSz="457200">
              <a:buFont typeface="+mj-lt"/>
              <a:buAutoNum type="arabicPeriod" startAt="3"/>
              <a:defRPr/>
            </a:pPr>
            <a:r>
              <a:rPr lang="en-US" dirty="0"/>
              <a:t>Specify any insurance and indemnity requirements</a:t>
            </a:r>
            <a:r>
              <a:rPr lang="en-US" dirty="0" smtClean="0"/>
              <a:t>.</a:t>
            </a:r>
            <a:endParaRPr lang="en-US" dirty="0"/>
          </a:p>
        </p:txBody>
      </p:sp>
    </p:spTree>
    <p:extLst>
      <p:ext uri="{BB962C8B-B14F-4D97-AF65-F5344CB8AC3E}">
        <p14:creationId xmlns:p14="http://schemas.microsoft.com/office/powerpoint/2010/main" val="1113762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latin typeface="Brush Script MT" panose="03060802040406070304" pitchFamily="66" charset="0"/>
              </a:rPr>
              <a:t>Sample Language</a:t>
            </a:r>
            <a:endParaRPr lang="en-US" sz="6000" dirty="0">
              <a:latin typeface="Brush Script MT" panose="03060802040406070304" pitchFamily="66" charset="0"/>
            </a:endParaRPr>
          </a:p>
        </p:txBody>
      </p:sp>
      <p:sp>
        <p:nvSpPr>
          <p:cNvPr id="6" name="Content Placeholder 5"/>
          <p:cNvSpPr>
            <a:spLocks noGrp="1"/>
          </p:cNvSpPr>
          <p:nvPr>
            <p:ph idx="1"/>
          </p:nvPr>
        </p:nvSpPr>
        <p:spPr/>
        <p:txBody>
          <a:bodyPr>
            <a:normAutofit fontScale="70000" lnSpcReduction="20000"/>
          </a:bodyPr>
          <a:lstStyle/>
          <a:p>
            <a:pPr marL="0" indent="0" algn="ctr">
              <a:buNone/>
            </a:pPr>
            <a:r>
              <a:rPr lang="en-US" dirty="0" smtClean="0"/>
              <a:t>[If non-member usage allowed]:  Non-member facility users will be required to provide their own general liability insurance coverage with a combined single limit of not less than $______, naming [Church] as an additional insured Any and all damage occurring to these facilities as result of their use or reservation, shall be repaired and replaced by the invitees, at a cost determine by the eldership or their designee.</a:t>
            </a:r>
          </a:p>
          <a:p>
            <a:pPr marL="0" indent="0" algn="ctr">
              <a:buNone/>
            </a:pPr>
            <a:r>
              <a:rPr lang="en-US" dirty="0" smtClean="0"/>
              <a:t>All who reserve these facilities for use agree to release, protect, defend, indemnify and hold harmless [Church] and its [elders, ministers,] trustees, officers, employees, members and other representatives from and against any and all claims, liabilities, losses, damages, actions, costs and expenses (including, without limitation, reasonable attorney’s fees and other legal costs) directly or indirectly arising out of their use of any facilities [or equipment]. (Liberty Institute)</a:t>
            </a:r>
          </a:p>
        </p:txBody>
      </p:sp>
    </p:spTree>
    <p:extLst>
      <p:ext uri="{BB962C8B-B14F-4D97-AF65-F5344CB8AC3E}">
        <p14:creationId xmlns:p14="http://schemas.microsoft.com/office/powerpoint/2010/main" val="4234982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t>
            </a:r>
            <a:r>
              <a:rPr lang="en-US" sz="6000" dirty="0" smtClean="0">
                <a:latin typeface="Brush Script MT" panose="03060802040406070304" pitchFamily="66" charset="0"/>
              </a:rPr>
              <a:t>Online Resources</a:t>
            </a:r>
            <a:endParaRPr lang="en-US" sz="6000" dirty="0">
              <a:latin typeface="Brush Script MT" panose="03060802040406070304" pitchFamily="66" charset="0"/>
            </a:endParaRPr>
          </a:p>
        </p:txBody>
      </p:sp>
      <p:sp>
        <p:nvSpPr>
          <p:cNvPr id="3" name="Content Placeholder 2"/>
          <p:cNvSpPr>
            <a:spLocks noGrp="1"/>
          </p:cNvSpPr>
          <p:nvPr>
            <p:ph idx="1"/>
          </p:nvPr>
        </p:nvSpPr>
        <p:spPr/>
        <p:txBody>
          <a:bodyPr/>
          <a:lstStyle/>
          <a:p>
            <a:r>
              <a:rPr lang="en-US" dirty="0" smtClean="0"/>
              <a:t>Christian Legal Forum*</a:t>
            </a:r>
            <a:br>
              <a:rPr lang="en-US" dirty="0" smtClean="0"/>
            </a:br>
            <a:r>
              <a:rPr lang="en-US" dirty="0" smtClean="0">
                <a:hlinkClick r:id="rId3"/>
              </a:rPr>
              <a:t>www.christianlegalforum.org</a:t>
            </a:r>
            <a:endParaRPr lang="en-US" dirty="0" smtClean="0"/>
          </a:p>
          <a:p>
            <a:r>
              <a:rPr lang="en-US" dirty="0" smtClean="0"/>
              <a:t>Alliance Defending Freedom </a:t>
            </a:r>
            <a:r>
              <a:rPr lang="en-US" dirty="0" smtClean="0">
                <a:hlinkClick r:id="rId4"/>
              </a:rPr>
              <a:t>www.adflegal.org</a:t>
            </a:r>
            <a:endParaRPr lang="en-US" dirty="0" smtClean="0"/>
          </a:p>
          <a:p>
            <a:r>
              <a:rPr lang="en-US" dirty="0" smtClean="0"/>
              <a:t>First Liberty Institute </a:t>
            </a:r>
            <a:r>
              <a:rPr lang="en-US" dirty="0" smtClean="0">
                <a:hlinkClick r:id="rId5"/>
              </a:rPr>
              <a:t/>
            </a:r>
            <a:br>
              <a:rPr lang="en-US" dirty="0" smtClean="0">
                <a:hlinkClick r:id="rId5"/>
              </a:rPr>
            </a:br>
            <a:r>
              <a:rPr lang="en-US" dirty="0" smtClean="0">
                <a:hlinkClick r:id="rId5"/>
              </a:rPr>
              <a:t>www.firstliberty.org</a:t>
            </a:r>
            <a:endParaRPr lang="en-US" dirty="0" smtClean="0"/>
          </a:p>
          <a:p>
            <a:r>
              <a:rPr lang="en-US" dirty="0" smtClean="0"/>
              <a:t>Brotherhood Mutual </a:t>
            </a:r>
            <a:br>
              <a:rPr lang="en-US" dirty="0" smtClean="0"/>
            </a:br>
            <a:r>
              <a:rPr lang="en-US" dirty="0" smtClean="0">
                <a:hlinkClick r:id="rId6"/>
              </a:rPr>
              <a:t>www.brotherhoodmutual.com</a:t>
            </a:r>
            <a:endParaRPr lang="en-US" dirty="0" smtClean="0"/>
          </a:p>
        </p:txBody>
      </p:sp>
    </p:spTree>
    <p:extLst>
      <p:ext uri="{BB962C8B-B14F-4D97-AF65-F5344CB8AC3E}">
        <p14:creationId xmlns:p14="http://schemas.microsoft.com/office/powerpoint/2010/main" val="286263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Brush Script MT" panose="03060802040406070304" pitchFamily="66" charset="0"/>
              </a:rPr>
              <a:t>Practical</a:t>
            </a:r>
            <a:r>
              <a:rPr lang="en-US" sz="6000" spc="-300" dirty="0" smtClean="0">
                <a:latin typeface="Brush Script MT" panose="03060802040406070304" pitchFamily="66" charset="0"/>
              </a:rPr>
              <a:t> </a:t>
            </a:r>
            <a:r>
              <a:rPr lang="en-US" dirty="0" smtClean="0"/>
              <a:t>Resources</a:t>
            </a:r>
            <a:endParaRPr lang="en-US" dirty="0"/>
          </a:p>
        </p:txBody>
      </p:sp>
      <p:sp>
        <p:nvSpPr>
          <p:cNvPr id="3" name="Content Placeholder 2"/>
          <p:cNvSpPr>
            <a:spLocks noGrp="1"/>
          </p:cNvSpPr>
          <p:nvPr>
            <p:ph idx="1"/>
          </p:nvPr>
        </p:nvSpPr>
        <p:spPr/>
        <p:txBody>
          <a:bodyPr/>
          <a:lstStyle/>
          <a:p>
            <a:r>
              <a:rPr lang="en-US" dirty="0" smtClean="0"/>
              <a:t>Copyright Resources (</a:t>
            </a:r>
            <a:r>
              <a:rPr lang="en-US" dirty="0" smtClean="0">
                <a:hlinkClick r:id="rId3"/>
              </a:rPr>
              <a:t>www.CCLI.com</a:t>
            </a:r>
            <a:r>
              <a:rPr lang="en-US" dirty="0" smtClean="0"/>
              <a:t>) </a:t>
            </a:r>
          </a:p>
          <a:p>
            <a:r>
              <a:rPr lang="en-US" dirty="0" smtClean="0"/>
              <a:t>Safety Guidelines</a:t>
            </a:r>
            <a:br>
              <a:rPr lang="en-US" dirty="0" smtClean="0"/>
            </a:br>
            <a:r>
              <a:rPr lang="en-US" dirty="0" smtClean="0"/>
              <a:t>(</a:t>
            </a:r>
            <a:r>
              <a:rPr lang="en-US" dirty="0" smtClean="0">
                <a:hlinkClick r:id="rId4"/>
              </a:rPr>
              <a:t>www.brotherhoodmutual.com</a:t>
            </a:r>
            <a:r>
              <a:rPr lang="en-US" dirty="0" smtClean="0"/>
              <a:t>) </a:t>
            </a:r>
          </a:p>
          <a:p>
            <a:r>
              <a:rPr lang="en-US" dirty="0" smtClean="0"/>
              <a:t>Job Descriptions</a:t>
            </a:r>
          </a:p>
          <a:p>
            <a:r>
              <a:rPr lang="en-US" dirty="0" smtClean="0"/>
              <a:t>New Member Guidelines</a:t>
            </a:r>
          </a:p>
          <a:p>
            <a:endParaRPr lang="en-US" dirty="0" smtClean="0"/>
          </a:p>
          <a:p>
            <a:endParaRPr lang="en-US" dirty="0"/>
          </a:p>
        </p:txBody>
      </p:sp>
    </p:spTree>
    <p:extLst>
      <p:ext uri="{BB962C8B-B14F-4D97-AF65-F5344CB8AC3E}">
        <p14:creationId xmlns:p14="http://schemas.microsoft.com/office/powerpoint/2010/main" val="376972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 </a:t>
            </a:r>
            <a:r>
              <a:rPr lang="en-US" sz="6000" dirty="0" smtClean="0">
                <a:latin typeface="Brush Script MT" panose="03060802040406070304" pitchFamily="66" charset="0"/>
              </a:rPr>
              <a:t>Guidelines For Ministers</a:t>
            </a:r>
            <a:endParaRPr lang="en-US" sz="6000" dirty="0">
              <a:latin typeface="Brush Script MT" panose="03060802040406070304" pitchFamily="66" charset="0"/>
            </a:endParaRPr>
          </a:p>
        </p:txBody>
      </p:sp>
      <p:sp>
        <p:nvSpPr>
          <p:cNvPr id="3" name="Content Placeholder 2"/>
          <p:cNvSpPr>
            <a:spLocks noGrp="1"/>
          </p:cNvSpPr>
          <p:nvPr>
            <p:ph idx="1"/>
          </p:nvPr>
        </p:nvSpPr>
        <p:spPr/>
        <p:txBody>
          <a:bodyPr>
            <a:normAutofit fontScale="85000" lnSpcReduction="10000"/>
          </a:bodyPr>
          <a:lstStyle/>
          <a:p>
            <a:r>
              <a:rPr lang="en-US" dirty="0" smtClean="0"/>
              <a:t>When you perform a wedding or sign the marriage certificate you do so as agents of the State</a:t>
            </a:r>
          </a:p>
          <a:p>
            <a:r>
              <a:rPr lang="en-US" dirty="0" smtClean="0"/>
              <a:t>Keep doing it as long as the law allows you to do so without requiring you to perform same-sex ceremonies also.</a:t>
            </a:r>
          </a:p>
          <a:p>
            <a:r>
              <a:rPr lang="en-US" dirty="0" smtClean="0"/>
              <a:t>But know there may come a time when you have to discontinue participation in the civil portion of marriage ceremonies.</a:t>
            </a:r>
          </a:p>
          <a:p>
            <a:r>
              <a:rPr lang="en-US" dirty="0" smtClean="0"/>
              <a:t>Elders should establish clear guidelines for the ministers of their congregation regarding performing wedding ceremonies anywhere</a:t>
            </a:r>
          </a:p>
          <a:p>
            <a:endParaRPr lang="en-US" dirty="0"/>
          </a:p>
        </p:txBody>
      </p:sp>
    </p:spTree>
    <p:extLst>
      <p:ext uri="{BB962C8B-B14F-4D97-AF65-F5344CB8AC3E}">
        <p14:creationId xmlns:p14="http://schemas.microsoft.com/office/powerpoint/2010/main" val="3088294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Your </a:t>
            </a:r>
            <a:r>
              <a:rPr lang="en-US" sz="6000" dirty="0" smtClean="0">
                <a:latin typeface="Brush Script MT" panose="03060802040406070304" pitchFamily="66" charset="0"/>
              </a:rPr>
              <a:t>Job Descriptions </a:t>
            </a:r>
            <a:endParaRPr lang="en-US" sz="6000" dirty="0">
              <a:latin typeface="Brush Script MT" panose="03060802040406070304" pitchFamily="66" charset="0"/>
            </a:endParaRPr>
          </a:p>
        </p:txBody>
      </p:sp>
      <p:sp>
        <p:nvSpPr>
          <p:cNvPr id="3" name="Content Placeholder 2"/>
          <p:cNvSpPr>
            <a:spLocks noGrp="1"/>
          </p:cNvSpPr>
          <p:nvPr>
            <p:ph idx="1"/>
          </p:nvPr>
        </p:nvSpPr>
        <p:spPr/>
        <p:txBody>
          <a:bodyPr>
            <a:normAutofit fontScale="70000" lnSpcReduction="20000"/>
          </a:bodyPr>
          <a:lstStyle/>
          <a:p>
            <a:r>
              <a:rPr lang="en-US" dirty="0" smtClean="0"/>
              <a:t>Currently, federal law exempts religious organizations and allows them to consider an applicant’s religious beliefs in hiring for all positions. </a:t>
            </a:r>
          </a:p>
          <a:p>
            <a:r>
              <a:rPr lang="en-US" dirty="0" smtClean="0"/>
              <a:t>In each job description:</a:t>
            </a:r>
          </a:p>
          <a:p>
            <a:r>
              <a:rPr lang="en-US" dirty="0" smtClean="0"/>
              <a:t>Indicate any ministerial duties or religious responsibilities.</a:t>
            </a:r>
          </a:p>
          <a:p>
            <a:r>
              <a:rPr lang="en-US" dirty="0" smtClean="0"/>
              <a:t>Describe how the position helps further the religious mission (why every staff members needs to believe and act in harmony with the beliefs and teachings of the congregation).</a:t>
            </a:r>
          </a:p>
          <a:p>
            <a:r>
              <a:rPr lang="en-US" dirty="0" smtClean="0"/>
              <a:t>Give scriptural reasons for limiting certain employment opportunities to Christian men (</a:t>
            </a:r>
            <a:r>
              <a:rPr lang="en-US" dirty="0" err="1" smtClean="0"/>
              <a:t>e.g</a:t>
            </a:r>
            <a:r>
              <a:rPr lang="en-US" dirty="0" smtClean="0"/>
              <a:t>, no women preachers,     1 Tim. 2:8, 12; 3:2) </a:t>
            </a:r>
          </a:p>
          <a:p>
            <a:r>
              <a:rPr lang="en-US" dirty="0" smtClean="0"/>
              <a:t>Be consistent when making employment decisions (e.g., treat a pregnant unmarried woman and the man involved the same)</a:t>
            </a:r>
          </a:p>
          <a:p>
            <a:endParaRPr lang="en-US" dirty="0" smtClean="0"/>
          </a:p>
          <a:p>
            <a:endParaRPr lang="en-US" dirty="0"/>
          </a:p>
        </p:txBody>
      </p:sp>
    </p:spTree>
    <p:extLst>
      <p:ext uri="{BB962C8B-B14F-4D97-AF65-F5344CB8AC3E}">
        <p14:creationId xmlns:p14="http://schemas.microsoft.com/office/powerpoint/2010/main" val="171041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With</a:t>
            </a:r>
            <a:r>
              <a:rPr lang="en-US" spc="-300" dirty="0" smtClean="0"/>
              <a:t> </a:t>
            </a:r>
            <a:r>
              <a:rPr lang="en-US" sz="6000" dirty="0" smtClean="0">
                <a:latin typeface="Brush Script MT" panose="03060802040406070304" pitchFamily="66" charset="0"/>
              </a:rPr>
              <a:t>All New Members</a:t>
            </a:r>
            <a:endParaRPr lang="en-US" sz="6000" dirty="0">
              <a:latin typeface="Brush Script MT" panose="03060802040406070304"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t>Consistently use the same talking points (or written guidelines) regarding what church membership means</a:t>
            </a:r>
          </a:p>
          <a:p>
            <a:r>
              <a:rPr lang="en-US" dirty="0" smtClean="0"/>
              <a:t>Explain that when they join the church they consent to the authority of the elders over them and are “bound to submit to it”  See </a:t>
            </a:r>
            <a:r>
              <a:rPr lang="en-US" i="1" u="sng" dirty="0" smtClean="0"/>
              <a:t>Guinn v. Church of Christ of Collinsville</a:t>
            </a:r>
            <a:r>
              <a:rPr lang="en-US" dirty="0" smtClean="0"/>
              <a:t> (Okla. 1989) </a:t>
            </a:r>
            <a:r>
              <a:rPr lang="en-US" b="0" i="1" dirty="0" smtClean="0"/>
              <a:t>(“A person who joins a church covenants expressly or impliedly that in consideration of the benefits which result from such a union he will submit to its control and be governed by its laws, usages, and customs”)</a:t>
            </a:r>
          </a:p>
          <a:p>
            <a:r>
              <a:rPr lang="en-US" dirty="0" smtClean="0"/>
              <a:t>Make sure new members voluntarily and intentionally consent to member discipline and waive any right to withdraw from church membership in the midst of the church discipline process.</a:t>
            </a:r>
            <a:endParaRPr lang="en-US" dirty="0" smtClean="0"/>
          </a:p>
        </p:txBody>
      </p:sp>
    </p:spTree>
    <p:extLst>
      <p:ext uri="{BB962C8B-B14F-4D97-AF65-F5344CB8AC3E}">
        <p14:creationId xmlns:p14="http://schemas.microsoft.com/office/powerpoint/2010/main" val="2935000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 Consistently </a:t>
            </a:r>
            <a:r>
              <a:rPr lang="en-US" dirty="0" smtClean="0"/>
              <a:t>and </a:t>
            </a:r>
            <a:r>
              <a:rPr lang="en-US" dirty="0" smtClean="0"/>
              <a:t>Practice</a:t>
            </a:r>
            <a:r>
              <a:rPr lang="en-US" spc="-300" dirty="0" smtClean="0"/>
              <a:t> </a:t>
            </a:r>
            <a:r>
              <a:rPr lang="en-US" sz="6000" dirty="0" smtClean="0">
                <a:latin typeface="Brush Script MT" panose="03060802040406070304" pitchFamily="66" charset="0"/>
              </a:rPr>
              <a:t>Church Discipline</a:t>
            </a:r>
            <a:endParaRPr lang="en-US" dirty="0">
              <a:latin typeface="Brush Script MT" panose="03060802040406070304"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t>Generally speaking, courts give churches a great deal of latitude when they impose discipline on member or former members. </a:t>
            </a:r>
          </a:p>
          <a:p>
            <a:r>
              <a:rPr lang="en-US" dirty="0"/>
              <a:t>Explain the purpose of church discipline is both to make an erring child of God ashamed (2 Thess. 3:14) in hopes of restoring him or her (Gal. 6:1) and protect the church (1 Cor. 5:6) </a:t>
            </a:r>
          </a:p>
          <a:p>
            <a:r>
              <a:rPr lang="en-US" dirty="0"/>
              <a:t>Be sure to teach every member that church discipline involves withholding of fellowship and ultimately requires revealing their unrepentant sin to the congregation.</a:t>
            </a:r>
          </a:p>
          <a:p>
            <a:r>
              <a:rPr lang="en-US" dirty="0" smtClean="0"/>
              <a:t>Follow the progressive steps outlined in Matthew 18:15-17; Rom. 16:17; Titus 3:10; 1 Corinthians 5.</a:t>
            </a:r>
          </a:p>
        </p:txBody>
      </p:sp>
    </p:spTree>
    <p:extLst>
      <p:ext uri="{BB962C8B-B14F-4D97-AF65-F5344CB8AC3E}">
        <p14:creationId xmlns:p14="http://schemas.microsoft.com/office/powerpoint/2010/main" val="2603091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latin typeface="Brush Script MT" panose="03060802040406070304" pitchFamily="66" charset="0"/>
              </a:rPr>
              <a:t>Contact</a:t>
            </a:r>
            <a:r>
              <a:rPr lang="en-US" sz="6600" spc="-300" dirty="0" smtClean="0"/>
              <a:t> </a:t>
            </a:r>
            <a:r>
              <a:rPr lang="en-US" sz="4800" dirty="0" smtClean="0"/>
              <a:t>Information</a:t>
            </a:r>
            <a:endParaRPr lang="en-US" sz="4800" dirty="0"/>
          </a:p>
        </p:txBody>
      </p:sp>
      <p:sp>
        <p:nvSpPr>
          <p:cNvPr id="3" name="Text Placeholder 2"/>
          <p:cNvSpPr>
            <a:spLocks noGrp="1"/>
          </p:cNvSpPr>
          <p:nvPr>
            <p:ph type="body" idx="1"/>
          </p:nvPr>
        </p:nvSpPr>
        <p:spPr/>
        <p:txBody>
          <a:bodyPr/>
          <a:lstStyle/>
          <a:p>
            <a:r>
              <a:rPr lang="en-US" dirty="0" smtClean="0"/>
              <a:t>John Kachelman III</a:t>
            </a:r>
          </a:p>
          <a:p>
            <a:r>
              <a:rPr lang="en-US" dirty="0" smtClean="0">
                <a:hlinkClick r:id="rId3"/>
              </a:rPr>
              <a:t>jlkiii@hotmail.com</a:t>
            </a:r>
            <a:endParaRPr lang="en-US" dirty="0" smtClean="0"/>
          </a:p>
          <a:p>
            <a:r>
              <a:rPr lang="en-US" dirty="0" smtClean="0"/>
              <a:t>(334) 868-1900</a:t>
            </a:r>
          </a:p>
          <a:p>
            <a:endParaRPr lang="en-US" dirty="0"/>
          </a:p>
        </p:txBody>
      </p:sp>
    </p:spTree>
    <p:extLst>
      <p:ext uri="{BB962C8B-B14F-4D97-AF65-F5344CB8AC3E}">
        <p14:creationId xmlns:p14="http://schemas.microsoft.com/office/powerpoint/2010/main" val="1469024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225" y="365126"/>
            <a:ext cx="8207125" cy="1325563"/>
          </a:xfrm>
        </p:spPr>
        <p:txBody>
          <a:bodyPr/>
          <a:lstStyle/>
          <a:p>
            <a:pPr>
              <a:lnSpc>
                <a:spcPct val="100000"/>
              </a:lnSpc>
            </a:pPr>
            <a:r>
              <a:rPr lang="en-US" sz="6000" dirty="0" smtClean="0">
                <a:latin typeface="Brush Script MT" panose="03060802040406070304" pitchFamily="66" charset="0"/>
              </a:rPr>
              <a:t>Informational</a:t>
            </a:r>
            <a:r>
              <a:rPr lang="en-US" sz="6000" spc="-300" dirty="0" smtClean="0">
                <a:latin typeface="Brush Script MT" panose="03060802040406070304" pitchFamily="66" charset="0"/>
              </a:rPr>
              <a:t> </a:t>
            </a:r>
            <a:r>
              <a:rPr lang="en-US" dirty="0" smtClean="0"/>
              <a:t>Resources</a:t>
            </a:r>
            <a:endParaRPr lang="en-US" dirty="0"/>
          </a:p>
        </p:txBody>
      </p:sp>
      <p:sp>
        <p:nvSpPr>
          <p:cNvPr id="4" name="Content Placeholder 3"/>
          <p:cNvSpPr>
            <a:spLocks noGrp="1"/>
          </p:cNvSpPr>
          <p:nvPr>
            <p:ph sz="half" idx="1"/>
          </p:nvPr>
        </p:nvSpPr>
        <p:spPr>
          <a:xfrm>
            <a:off x="628650" y="1825625"/>
            <a:ext cx="3168287" cy="4351338"/>
          </a:xfrm>
        </p:spPr>
        <p:txBody>
          <a:bodyPr>
            <a:normAutofit/>
          </a:bodyPr>
          <a:lstStyle/>
          <a:p>
            <a:pPr marL="0" indent="0">
              <a:buNone/>
            </a:pPr>
            <a:r>
              <a:rPr lang="en-US" sz="2400" dirty="0" smtClean="0"/>
              <a:t>You must stay informed to gain the knowledge required to make decisions!</a:t>
            </a:r>
          </a:p>
          <a:p>
            <a:pPr marL="0" indent="0">
              <a:buNone/>
            </a:pPr>
            <a:endParaRPr lang="en-US" sz="2800" dirty="0" smtClean="0"/>
          </a:p>
          <a:p>
            <a:pPr marL="0" indent="0">
              <a:buNone/>
            </a:pPr>
            <a:r>
              <a:rPr lang="en-US" sz="2000" b="1" i="1" dirty="0" smtClean="0"/>
              <a:t>Pro. 10:14</a:t>
            </a:r>
          </a:p>
          <a:p>
            <a:pPr marL="0" indent="0">
              <a:buNone/>
            </a:pPr>
            <a:r>
              <a:rPr lang="en-US" sz="2000" b="1" i="1" dirty="0" smtClean="0"/>
              <a:t>Pro. 13:16</a:t>
            </a:r>
          </a:p>
          <a:p>
            <a:pPr marL="0" indent="0">
              <a:buNone/>
            </a:pPr>
            <a:r>
              <a:rPr lang="en-US" sz="2000" b="1" i="1" dirty="0" smtClean="0"/>
              <a:t>Eccl. 7:10-12</a:t>
            </a:r>
            <a:endParaRPr lang="en-US" sz="2000" b="1" i="1" dirty="0"/>
          </a:p>
        </p:txBody>
      </p:sp>
      <p:sp>
        <p:nvSpPr>
          <p:cNvPr id="5" name="Content Placeholder 4"/>
          <p:cNvSpPr>
            <a:spLocks noGrp="1"/>
          </p:cNvSpPr>
          <p:nvPr>
            <p:ph sz="half" idx="2"/>
          </p:nvPr>
        </p:nvSpPr>
        <p:spPr>
          <a:xfrm>
            <a:off x="3910149" y="1825625"/>
            <a:ext cx="4763588" cy="4351338"/>
          </a:xfrm>
        </p:spPr>
        <p:txBody>
          <a:bodyPr>
            <a:normAutofit/>
          </a:bodyPr>
          <a:lstStyle/>
          <a:p>
            <a:pPr>
              <a:spcBef>
                <a:spcPts val="0"/>
              </a:spcBef>
              <a:spcAft>
                <a:spcPts val="1200"/>
              </a:spcAft>
            </a:pPr>
            <a:r>
              <a:rPr lang="en-US" sz="2400" b="1" dirty="0" smtClean="0">
                <a:solidFill>
                  <a:schemeClr val="accent5">
                    <a:lumMod val="50000"/>
                  </a:schemeClr>
                </a:solidFill>
                <a:hlinkClick r:id="rId3"/>
              </a:rPr>
              <a:t>www.dailysignal.com</a:t>
            </a:r>
            <a:r>
              <a:rPr lang="en-US" sz="2400" b="1" dirty="0" smtClean="0">
                <a:solidFill>
                  <a:schemeClr val="accent5">
                    <a:lumMod val="50000"/>
                  </a:schemeClr>
                </a:solidFill>
              </a:rPr>
              <a:t> </a:t>
            </a:r>
            <a:r>
              <a:rPr lang="en-US" sz="2400" dirty="0" smtClean="0"/>
              <a:t/>
            </a:r>
            <a:br>
              <a:rPr lang="en-US" sz="2400" dirty="0" smtClean="0"/>
            </a:br>
            <a:r>
              <a:rPr lang="en-US" sz="2000" i="1" dirty="0" smtClean="0"/>
              <a:t>(The Heritage Foundation)</a:t>
            </a:r>
          </a:p>
          <a:p>
            <a:pPr>
              <a:spcBef>
                <a:spcPts val="0"/>
              </a:spcBef>
              <a:spcAft>
                <a:spcPts val="1200"/>
              </a:spcAft>
            </a:pPr>
            <a:r>
              <a:rPr lang="en-US" sz="2400" b="1" dirty="0" smtClean="0">
                <a:hlinkClick r:id="rId4"/>
              </a:rPr>
              <a:t>www.adflegal.org</a:t>
            </a:r>
            <a:r>
              <a:rPr lang="en-US" sz="2400" b="1" dirty="0" smtClean="0"/>
              <a:t> </a:t>
            </a:r>
            <a:r>
              <a:rPr lang="en-US" sz="2400" dirty="0" smtClean="0"/>
              <a:t> </a:t>
            </a:r>
            <a:br>
              <a:rPr lang="en-US" sz="2400" dirty="0" smtClean="0"/>
            </a:br>
            <a:r>
              <a:rPr lang="en-US" sz="2000" i="1" dirty="0" smtClean="0"/>
              <a:t>(Alliance Defending Freedom)</a:t>
            </a:r>
          </a:p>
          <a:p>
            <a:pPr>
              <a:spcBef>
                <a:spcPts val="0"/>
              </a:spcBef>
              <a:spcAft>
                <a:spcPts val="1200"/>
              </a:spcAft>
            </a:pPr>
            <a:r>
              <a:rPr lang="en-US" sz="2400" b="1" dirty="0" smtClean="0">
                <a:hlinkClick r:id="rId5"/>
              </a:rPr>
              <a:t>www.firstliberty.org</a:t>
            </a:r>
            <a:r>
              <a:rPr lang="en-US" sz="2400" b="1" dirty="0" smtClean="0"/>
              <a:t> </a:t>
            </a:r>
            <a:r>
              <a:rPr lang="en-US" sz="2400" dirty="0" smtClean="0"/>
              <a:t> </a:t>
            </a:r>
            <a:br>
              <a:rPr lang="en-US" sz="2400" dirty="0" smtClean="0"/>
            </a:br>
            <a:r>
              <a:rPr lang="en-US" sz="2000" i="1" dirty="0" smtClean="0"/>
              <a:t>(formerly Liberty Institute)</a:t>
            </a:r>
          </a:p>
          <a:p>
            <a:pPr>
              <a:spcBef>
                <a:spcPts val="0"/>
              </a:spcBef>
              <a:spcAft>
                <a:spcPts val="1200"/>
              </a:spcAft>
            </a:pPr>
            <a:r>
              <a:rPr lang="en-US" sz="2400" b="1" dirty="0" smtClean="0">
                <a:hlinkClick r:id="rId6"/>
              </a:rPr>
              <a:t>www.churchlawinstitute.com</a:t>
            </a:r>
            <a:r>
              <a:rPr lang="en-US" sz="2400" b="1" dirty="0" smtClean="0"/>
              <a:t> </a:t>
            </a:r>
          </a:p>
          <a:p>
            <a:pPr>
              <a:spcBef>
                <a:spcPts val="0"/>
              </a:spcBef>
              <a:spcAft>
                <a:spcPts val="1200"/>
              </a:spcAft>
            </a:pPr>
            <a:r>
              <a:rPr lang="en-US" sz="2400" b="1" dirty="0" smtClean="0">
                <a:hlinkClick r:id="rId7"/>
              </a:rPr>
              <a:t>www.churchlawandtax.com</a:t>
            </a:r>
            <a:r>
              <a:rPr lang="en-US" sz="2400" dirty="0" smtClean="0">
                <a:solidFill>
                  <a:srgbClr val="FF0000"/>
                </a:solidFill>
              </a:rPr>
              <a:t>*</a:t>
            </a:r>
          </a:p>
          <a:p>
            <a:pPr marL="0" indent="0" algn="r">
              <a:buNone/>
            </a:pPr>
            <a:r>
              <a:rPr lang="en-US" sz="1400" dirty="0" smtClean="0">
                <a:solidFill>
                  <a:srgbClr val="FF0000"/>
                </a:solidFill>
              </a:rPr>
              <a:t>* </a:t>
            </a:r>
            <a:r>
              <a:rPr lang="en-US" sz="1400" dirty="0" smtClean="0"/>
              <a:t>requires subscription</a:t>
            </a:r>
            <a:endParaRPr lang="en-US" sz="1400" dirty="0"/>
          </a:p>
        </p:txBody>
      </p:sp>
    </p:spTree>
    <p:extLst>
      <p:ext uri="{BB962C8B-B14F-4D97-AF65-F5344CB8AC3E}">
        <p14:creationId xmlns:p14="http://schemas.microsoft.com/office/powerpoint/2010/main" val="227053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Brush Script MT" panose="03060802040406070304" pitchFamily="66" charset="0"/>
              </a:rPr>
              <a:t>Organizational</a:t>
            </a:r>
            <a:r>
              <a:rPr lang="en-US" sz="6000" spc="-300" dirty="0" smtClean="0"/>
              <a:t> </a:t>
            </a:r>
            <a:r>
              <a:rPr lang="en-US" dirty="0" smtClean="0"/>
              <a:t>Resources</a:t>
            </a:r>
            <a:endParaRPr lang="en-US" dirty="0"/>
          </a:p>
        </p:txBody>
      </p:sp>
      <p:sp>
        <p:nvSpPr>
          <p:cNvPr id="3" name="Content Placeholder 2"/>
          <p:cNvSpPr>
            <a:spLocks noGrp="1"/>
          </p:cNvSpPr>
          <p:nvPr>
            <p:ph sz="half" idx="1"/>
          </p:nvPr>
        </p:nvSpPr>
        <p:spPr>
          <a:xfrm>
            <a:off x="628650" y="1825625"/>
            <a:ext cx="2998128" cy="4351338"/>
          </a:xfrm>
        </p:spPr>
        <p:txBody>
          <a:bodyPr>
            <a:normAutofit/>
          </a:bodyPr>
          <a:lstStyle/>
          <a:p>
            <a:pPr marL="0" indent="0">
              <a:spcBef>
                <a:spcPts val="0"/>
              </a:spcBef>
              <a:spcAft>
                <a:spcPts val="1200"/>
              </a:spcAft>
              <a:buNone/>
            </a:pPr>
            <a:r>
              <a:rPr lang="en-US" b="1" dirty="0" smtClean="0"/>
              <a:t>Bylaws</a:t>
            </a:r>
            <a:endParaRPr lang="en-US" dirty="0" smtClean="0"/>
          </a:p>
          <a:p>
            <a:pPr marL="4763" lvl="1" indent="0">
              <a:spcBef>
                <a:spcPts val="0"/>
              </a:spcBef>
              <a:spcAft>
                <a:spcPts val="1200"/>
              </a:spcAft>
              <a:buNone/>
            </a:pPr>
            <a:r>
              <a:rPr lang="en-US" sz="2400" b="0" cap="none" dirty="0" smtClean="0"/>
              <a:t>Contain </a:t>
            </a:r>
            <a:r>
              <a:rPr lang="en-US" sz="2400" b="0" i="1" cap="none" dirty="0" smtClean="0"/>
              <a:t>rules</a:t>
            </a:r>
            <a:r>
              <a:rPr lang="en-US" sz="2400" b="0" cap="none" dirty="0" smtClean="0"/>
              <a:t> </a:t>
            </a:r>
            <a:r>
              <a:rPr lang="en-US" sz="2400" b="0" i="1" cap="none" dirty="0" smtClean="0"/>
              <a:t>and procedures </a:t>
            </a:r>
            <a:r>
              <a:rPr lang="en-US" sz="2400" b="0" cap="none" dirty="0" smtClean="0"/>
              <a:t>your congregation will follow; your </a:t>
            </a:r>
            <a:r>
              <a:rPr lang="en-US" sz="2400" b="0" i="1" cap="none" dirty="0" smtClean="0"/>
              <a:t>internal</a:t>
            </a:r>
            <a:r>
              <a:rPr lang="en-US" sz="2400" b="0" cap="none" dirty="0" smtClean="0"/>
              <a:t> operating manual.</a:t>
            </a:r>
          </a:p>
        </p:txBody>
      </p:sp>
      <p:sp>
        <p:nvSpPr>
          <p:cNvPr id="10" name="Content Placeholder 9"/>
          <p:cNvSpPr>
            <a:spLocks noGrp="1"/>
          </p:cNvSpPr>
          <p:nvPr>
            <p:ph sz="half" idx="2"/>
          </p:nvPr>
        </p:nvSpPr>
        <p:spPr>
          <a:xfrm>
            <a:off x="3760341" y="1825625"/>
            <a:ext cx="5054885" cy="4351338"/>
          </a:xfrm>
        </p:spPr>
        <p:txBody>
          <a:bodyPr>
            <a:normAutofit/>
          </a:bodyPr>
          <a:lstStyle/>
          <a:p>
            <a:r>
              <a:rPr lang="en-US" b="1" dirty="0"/>
              <a:t>May include statements </a:t>
            </a:r>
            <a:r>
              <a:rPr lang="en-US" b="1" dirty="0" smtClean="0"/>
              <a:t>about</a:t>
            </a:r>
            <a:r>
              <a:rPr lang="en-US" dirty="0" smtClean="0"/>
              <a:t>:</a:t>
            </a:r>
            <a:endParaRPr lang="en-US" dirty="0"/>
          </a:p>
          <a:p>
            <a:pPr lvl="1"/>
            <a:r>
              <a:rPr lang="en-US" dirty="0"/>
              <a:t>Authority of Bible</a:t>
            </a:r>
          </a:p>
          <a:p>
            <a:pPr lvl="1"/>
            <a:r>
              <a:rPr lang="en-US" dirty="0"/>
              <a:t>Governance of Elders</a:t>
            </a:r>
          </a:p>
          <a:p>
            <a:pPr lvl="1"/>
            <a:r>
              <a:rPr lang="en-US" dirty="0"/>
              <a:t>Membership</a:t>
            </a:r>
          </a:p>
          <a:p>
            <a:pPr lvl="1"/>
            <a:r>
              <a:rPr lang="en-US" dirty="0"/>
              <a:t>Marriage/Sex</a:t>
            </a:r>
          </a:p>
          <a:p>
            <a:pPr lvl="1"/>
            <a:r>
              <a:rPr lang="en-US" dirty="0"/>
              <a:t>Gender identity</a:t>
            </a:r>
          </a:p>
          <a:p>
            <a:pPr lvl="1"/>
            <a:r>
              <a:rPr lang="en-US" dirty="0"/>
              <a:t>Weddings/Property Use</a:t>
            </a:r>
          </a:p>
          <a:p>
            <a:pPr lvl="1"/>
            <a:r>
              <a:rPr lang="en-US" dirty="0"/>
              <a:t>Member discipline</a:t>
            </a:r>
          </a:p>
          <a:p>
            <a:endParaRPr lang="en-US" dirty="0"/>
          </a:p>
        </p:txBody>
      </p:sp>
    </p:spTree>
    <p:extLst>
      <p:ext uri="{BB962C8B-B14F-4D97-AF65-F5344CB8AC3E}">
        <p14:creationId xmlns:p14="http://schemas.microsoft.com/office/powerpoint/2010/main" val="4150775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About </a:t>
            </a:r>
            <a:r>
              <a:rPr lang="en-US" sz="6700" dirty="0" smtClean="0">
                <a:latin typeface="Brush Script MT" panose="03060802040406070304" pitchFamily="66" charset="0"/>
              </a:rPr>
              <a:t>Marriage</a:t>
            </a:r>
            <a:endParaRPr lang="en-US" dirty="0">
              <a:latin typeface="Brush Script MT" panose="03060802040406070304"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t>Protect the church when it refuses to host a same-sex wedding, disciplines a member, or terminates an employee for engaging in homosexual behavior. </a:t>
            </a:r>
          </a:p>
          <a:p>
            <a:r>
              <a:rPr lang="en-US" dirty="0" smtClean="0"/>
              <a:t>Set forth the Biblical, biologically rooted definition of marriage.</a:t>
            </a:r>
          </a:p>
          <a:p>
            <a:r>
              <a:rPr lang="en-US" dirty="0" smtClean="0"/>
              <a:t>Affirm God’s creation of man and woman (gender-based).</a:t>
            </a:r>
          </a:p>
          <a:p>
            <a:r>
              <a:rPr lang="en-US" dirty="0" smtClean="0"/>
              <a:t>Give concrete examples of sinful sexual relations.</a:t>
            </a:r>
          </a:p>
        </p:txBody>
      </p:sp>
    </p:spTree>
    <p:extLst>
      <p:ext uri="{BB962C8B-B14F-4D97-AF65-F5344CB8AC3E}">
        <p14:creationId xmlns:p14="http://schemas.microsoft.com/office/powerpoint/2010/main" val="205601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6" y="365126"/>
            <a:ext cx="8798943" cy="1325563"/>
          </a:xfrm>
        </p:spPr>
        <p:txBody>
          <a:bodyPr>
            <a:normAutofit/>
          </a:bodyPr>
          <a:lstStyle/>
          <a:p>
            <a:r>
              <a:rPr lang="en-US" sz="6000" dirty="0" smtClean="0">
                <a:latin typeface="Brush Script MT" panose="03060802040406070304" pitchFamily="66" charset="0"/>
              </a:rPr>
              <a:t>Sample Language </a:t>
            </a:r>
            <a:r>
              <a:rPr lang="en-US" dirty="0" smtClean="0"/>
              <a:t>on Marriage</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dirty="0" smtClean="0"/>
              <a:t>“</a:t>
            </a:r>
            <a:r>
              <a:rPr lang="en-US" dirty="0"/>
              <a:t>According to the Bible, ‘marriage’ has only one meaning: the uniting of one man and one woman in an exclusive, lifelong covenant, as delineated in Scripture and sanctioned by God (Gen 2:18-25). This union involves the joining of one member of each distinct gender into one flesh  (Matt. 19:4-6).  Divorce and remarriage is prohibited except in the event of adultery by or the death of one of the spouses then the other may remarry (Matt. 19:9; 1 Cor. 7:39). The Bible teaches that sexual intimacy is only sanctioned by God when it occurs between a man and a woman who are married according to Scripture (1 Cor. 6:18, 7:2-5). Any sexual activity outside of marriage, generally called fornication in Scripture, is sinful and will be judged by God (Heb. 13:4). Outside of biblical marriage, God requires celibacy of us all (Matt. 5:27-30). Because homosexual activity necessarily occurs outside the confines of biblical marriage, it is sinful. The Bible teaches that such behavior as “unnatural” and calls practicing homosexuals to repent (Rom. 1:24-28; 1 Cor. 6:9-11).” </a:t>
            </a:r>
            <a:endParaRPr lang="en-US" dirty="0"/>
          </a:p>
        </p:txBody>
      </p:sp>
    </p:spTree>
    <p:extLst>
      <p:ext uri="{BB962C8B-B14F-4D97-AF65-F5344CB8AC3E}">
        <p14:creationId xmlns:p14="http://schemas.microsoft.com/office/powerpoint/2010/main" val="4020061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Brush Script MT" panose="03060802040406070304" pitchFamily="66" charset="0"/>
              </a:rPr>
              <a:t>Sample Language </a:t>
            </a:r>
            <a:r>
              <a:rPr lang="en-US" dirty="0" smtClean="0"/>
              <a:t>on Gender</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“The Bible teaches that each person is ‘fearfully and wonderfully made’ in the image of God as either a male or a female (Ps. 139:14; Gen. 1:26-27). One’s gender, then, is determined by God prior to his or her birth and is immutable. In the Bible, gender identity is aligned exclusively with one’s physical characteristics at birth (Gen. 2:21-23). Any gender limitations placed on participation in any program or use of any church facility will be determined exclusively by the individual’s biological sex.”</a:t>
            </a:r>
            <a:endParaRPr lang="en-US" dirty="0"/>
          </a:p>
        </p:txBody>
      </p:sp>
    </p:spTree>
    <p:extLst>
      <p:ext uri="{BB962C8B-B14F-4D97-AF65-F5344CB8AC3E}">
        <p14:creationId xmlns:p14="http://schemas.microsoft.com/office/powerpoint/2010/main" val="2927711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6" y="365126"/>
            <a:ext cx="9179088" cy="1325563"/>
          </a:xfrm>
        </p:spPr>
        <p:txBody>
          <a:bodyPr>
            <a:normAutofit fontScale="90000"/>
          </a:bodyPr>
          <a:lstStyle/>
          <a:p>
            <a:r>
              <a:rPr lang="en-US" sz="6700" dirty="0" smtClean="0">
                <a:latin typeface="Brush Script MT" panose="03060802040406070304" pitchFamily="66" charset="0"/>
              </a:rPr>
              <a:t>Sample </a:t>
            </a:r>
            <a:r>
              <a:rPr lang="en-US" sz="6700" dirty="0" smtClean="0">
                <a:latin typeface="Brush Script MT" panose="03060802040406070304" pitchFamily="66" charset="0"/>
              </a:rPr>
              <a:t>Language </a:t>
            </a:r>
            <a:r>
              <a:rPr lang="en-US" dirty="0" smtClean="0"/>
              <a:t>on </a:t>
            </a:r>
            <a:br>
              <a:rPr lang="en-US" dirty="0" smtClean="0"/>
            </a:br>
            <a:r>
              <a:rPr lang="en-US" spc="-150" dirty="0" smtClean="0"/>
              <a:t>Sinful Relationships</a:t>
            </a:r>
            <a:endParaRPr lang="en-US" spc="-150" dirty="0"/>
          </a:p>
        </p:txBody>
      </p:sp>
      <p:sp>
        <p:nvSpPr>
          <p:cNvPr id="3" name="Content Placeholder 2"/>
          <p:cNvSpPr>
            <a:spLocks noGrp="1"/>
          </p:cNvSpPr>
          <p:nvPr>
            <p:ph idx="1"/>
          </p:nvPr>
        </p:nvSpPr>
        <p:spPr/>
        <p:txBody>
          <a:bodyPr/>
          <a:lstStyle/>
          <a:p>
            <a:pPr marL="0" indent="0" algn="ctr">
              <a:buNone/>
            </a:pPr>
            <a:r>
              <a:rPr lang="en-US" dirty="0" smtClean="0"/>
              <a:t>“The Bible universally condemns all homosexual conduct – sexual contact [or intimate relations] between persons of the same gender.” (G. Massey)</a:t>
            </a:r>
          </a:p>
          <a:p>
            <a:pPr marL="0" indent="0" algn="ctr">
              <a:buNone/>
            </a:pPr>
            <a:endParaRPr lang="en-US" dirty="0" smtClean="0"/>
          </a:p>
          <a:p>
            <a:pPr marL="0" indent="0" algn="ctr">
              <a:buNone/>
            </a:pPr>
            <a:r>
              <a:rPr lang="en-US" dirty="0" smtClean="0"/>
              <a:t>“</a:t>
            </a:r>
            <a:r>
              <a:rPr lang="en-US" dirty="0" smtClean="0"/>
              <a:t>The Bible forbids marriage to any person who is ineligible to be married due to a preexisting marriage or due to </a:t>
            </a:r>
            <a:r>
              <a:rPr lang="en-US" dirty="0"/>
              <a:t>an unscriptural divorce</a:t>
            </a:r>
            <a:r>
              <a:rPr lang="en-US" dirty="0" smtClean="0"/>
              <a:t>” </a:t>
            </a:r>
            <a:endParaRPr lang="en-US" dirty="0"/>
          </a:p>
        </p:txBody>
      </p:sp>
    </p:spTree>
    <p:extLst>
      <p:ext uri="{BB962C8B-B14F-4D97-AF65-F5344CB8AC3E}">
        <p14:creationId xmlns:p14="http://schemas.microsoft.com/office/powerpoint/2010/main" val="1333576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latin typeface="Brush Script MT" panose="03060802040406070304" pitchFamily="66" charset="0"/>
              </a:rPr>
              <a:t>Sample Language </a:t>
            </a:r>
            <a:r>
              <a:rPr lang="en-US" dirty="0" smtClean="0"/>
              <a:t>on the Authority of the Bible</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dirty="0" smtClean="0"/>
              <a:t>“We believe that the Holy Bible is the inerrant and perfect Word of God. We are determined to follow its teachings to the fullest extent of our ability. We recognize no authority outside the Bible in matters of faith and intend to hold to its teachings no matter the cost. We subscribe to no creed, catechism, or statement of faith other than the Bible. These bylaws are intended only as a statement to the world of our intent to practice the [precepts and] principles of the Bible. These bylaws are not intended as a comprehensive statement or summary of our beliefs, but a formal acknowledgement of the authority of the Bible to guide all of our decisions. These bylaws are intended to [constitute legal evidence in any legal proceeding] as to our commitment and as to our dispute resolution practices before any dispute arises.” (Gary Massey)</a:t>
            </a:r>
            <a:endParaRPr lang="en-US" dirty="0"/>
          </a:p>
        </p:txBody>
      </p:sp>
    </p:spTree>
    <p:extLst>
      <p:ext uri="{BB962C8B-B14F-4D97-AF65-F5344CB8AC3E}">
        <p14:creationId xmlns:p14="http://schemas.microsoft.com/office/powerpoint/2010/main" val="4257543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779</TotalTime>
  <Words>2169</Words>
  <Application>Microsoft Office PowerPoint</Application>
  <PresentationFormat>On-screen Show (4:3)</PresentationFormat>
  <Paragraphs>176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Legal Resources for Churches IN THE CURRENT LEGAL CLIMATE</vt:lpstr>
      <vt:lpstr>The Current  Legal Climate</vt:lpstr>
      <vt:lpstr>Informational Resources</vt:lpstr>
      <vt:lpstr>Organizational Resources</vt:lpstr>
      <vt:lpstr>Statement About Marriage</vt:lpstr>
      <vt:lpstr>Sample Language on Marriage</vt:lpstr>
      <vt:lpstr>Sample Language on Gender</vt:lpstr>
      <vt:lpstr>Sample Language on  Sinful Relationships</vt:lpstr>
      <vt:lpstr>Sample Language on the Authority of the Bible</vt:lpstr>
      <vt:lpstr>Sample Language on  the Role of Elders</vt:lpstr>
      <vt:lpstr>Organizational Resources</vt:lpstr>
      <vt:lpstr>Suggestions for Facility Use Policy</vt:lpstr>
      <vt:lpstr>Facilities Usage Policy</vt:lpstr>
      <vt:lpstr>Sample Language</vt:lpstr>
      <vt:lpstr>Facilities Usage Policy</vt:lpstr>
      <vt:lpstr>Sample Language</vt:lpstr>
      <vt:lpstr>Facilities Usage Policy</vt:lpstr>
      <vt:lpstr>Sample Language</vt:lpstr>
      <vt:lpstr>Facilities Usage Policy</vt:lpstr>
      <vt:lpstr>Sample Language</vt:lpstr>
      <vt:lpstr>Facilities Usage Policy</vt:lpstr>
      <vt:lpstr>Sample Language</vt:lpstr>
      <vt:lpstr>Suggested Online Resources</vt:lpstr>
      <vt:lpstr>Practical Resources</vt:lpstr>
      <vt:lpstr>Establish Guidelines For Ministers</vt:lpstr>
      <vt:lpstr>Update Your Job Descriptions </vt:lpstr>
      <vt:lpstr>Meet With All New Members</vt:lpstr>
      <vt:lpstr>Teach Consistently and Practice Church Discipline</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Kachelman, John</dc:creator>
  <cp:lastModifiedBy>John Kachelman III</cp:lastModifiedBy>
  <cp:revision>28</cp:revision>
  <cp:lastPrinted>2016-03-03T14:29:14Z</cp:lastPrinted>
  <dcterms:created xsi:type="dcterms:W3CDTF">2016-03-02T22:11:18Z</dcterms:created>
  <dcterms:modified xsi:type="dcterms:W3CDTF">2016-03-03T14:46:39Z</dcterms:modified>
</cp:coreProperties>
</file>